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0"/>
  </p:notesMasterIdLst>
  <p:sldIdLst>
    <p:sldId id="285" r:id="rId2"/>
    <p:sldId id="287" r:id="rId3"/>
    <p:sldId id="256" r:id="rId4"/>
    <p:sldId id="257" r:id="rId5"/>
    <p:sldId id="258" r:id="rId6"/>
    <p:sldId id="28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03" r:id="rId19"/>
    <p:sldId id="270" r:id="rId20"/>
    <p:sldId id="289" r:id="rId21"/>
    <p:sldId id="271" r:id="rId22"/>
    <p:sldId id="290" r:id="rId23"/>
    <p:sldId id="272" r:id="rId24"/>
    <p:sldId id="291" r:id="rId25"/>
    <p:sldId id="273" r:id="rId26"/>
    <p:sldId id="292" r:id="rId27"/>
    <p:sldId id="274" r:id="rId28"/>
    <p:sldId id="293" r:id="rId29"/>
    <p:sldId id="275" r:id="rId30"/>
    <p:sldId id="294" r:id="rId31"/>
    <p:sldId id="276" r:id="rId32"/>
    <p:sldId id="295" r:id="rId33"/>
    <p:sldId id="277" r:id="rId34"/>
    <p:sldId id="278" r:id="rId35"/>
    <p:sldId id="296" r:id="rId36"/>
    <p:sldId id="279" r:id="rId37"/>
    <p:sldId id="297" r:id="rId38"/>
    <p:sldId id="280" r:id="rId39"/>
    <p:sldId id="298" r:id="rId40"/>
    <p:sldId id="281" r:id="rId41"/>
    <p:sldId id="299" r:id="rId42"/>
    <p:sldId id="282" r:id="rId43"/>
    <p:sldId id="300" r:id="rId44"/>
    <p:sldId id="283" r:id="rId45"/>
    <p:sldId id="301" r:id="rId46"/>
    <p:sldId id="284" r:id="rId47"/>
    <p:sldId id="302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5" autoAdjust="0"/>
    <p:restoredTop sz="94717" autoAdjust="0"/>
  </p:normalViewPr>
  <p:slideViewPr>
    <p:cSldViewPr>
      <p:cViewPr>
        <p:scale>
          <a:sx n="66" d="100"/>
          <a:sy n="66" d="100"/>
        </p:scale>
        <p:origin x="48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D11D3-0226-430B-8E64-95E744FE97F0}" type="datetimeFigureOut">
              <a:rPr lang="uk-UA" smtClean="0"/>
              <a:t>20.11.2011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E5A2C-92E3-4A21-A9E8-3B28F6136B0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19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21</a:t>
            </a:fld>
            <a:endParaRPr lang="uk-U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22</a:t>
            </a:fld>
            <a:endParaRPr lang="uk-U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23</a:t>
            </a:fld>
            <a:endParaRPr lang="uk-U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24</a:t>
            </a:fld>
            <a:endParaRPr lang="uk-U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25</a:t>
            </a:fld>
            <a:endParaRPr lang="uk-U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26</a:t>
            </a:fld>
            <a:endParaRPr lang="uk-U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27</a:t>
            </a:fld>
            <a:endParaRPr lang="uk-U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28</a:t>
            </a:fld>
            <a:endParaRPr lang="uk-U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29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30</a:t>
            </a:fld>
            <a:endParaRPr lang="uk-U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31</a:t>
            </a:fld>
            <a:endParaRPr lang="uk-U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32</a:t>
            </a:fld>
            <a:endParaRPr lang="uk-U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33</a:t>
            </a:fld>
            <a:endParaRPr lang="uk-U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34</a:t>
            </a:fld>
            <a:endParaRPr lang="uk-U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35</a:t>
            </a:fld>
            <a:endParaRPr lang="uk-U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36</a:t>
            </a:fld>
            <a:endParaRPr lang="uk-U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37</a:t>
            </a:fld>
            <a:endParaRPr lang="uk-U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38</a:t>
            </a:fld>
            <a:endParaRPr lang="uk-U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39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40</a:t>
            </a:fld>
            <a:endParaRPr lang="uk-U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41</a:t>
            </a:fld>
            <a:endParaRPr lang="uk-U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42</a:t>
            </a:fld>
            <a:endParaRPr lang="uk-U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43</a:t>
            </a:fld>
            <a:endParaRPr lang="uk-U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44</a:t>
            </a:fld>
            <a:endParaRPr lang="uk-U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45</a:t>
            </a:fld>
            <a:endParaRPr lang="uk-U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46</a:t>
            </a:fld>
            <a:endParaRPr lang="uk-U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47</a:t>
            </a:fld>
            <a:endParaRPr lang="uk-U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48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5A2C-92E3-4A21-A9E8-3B28F6136B0F}" type="slidenum">
              <a:rPr lang="uk-UA" smtClean="0"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0" dirty="0" smtClean="0">
                <a:solidFill>
                  <a:schemeClr val="bg1"/>
                </a:solidFill>
              </a:rPr>
              <a:t>Навчальна робота викладача  у ВНЗ</a:t>
            </a:r>
            <a:endParaRPr lang="uk-UA" b="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 descr="https://encrypted-tbn3.google.com/images?q=tbn:ANd9GcT4cGEDLlTLCCoYlCcipb4rVzbrZtSgnUVYkT4Q1yXXJRO93QCu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962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0.google.com/images?q=tbn:ANd9GcSzTMh-pqv4Pxt3b00doNx1-qtbkQh2oj_LorphRIP3ZsMRBaM60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86200"/>
            <a:ext cx="2417445" cy="188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oogle.com/images?q=tbn:ANd9GcSxk8oWX_2UbeIo0vlMXRpIIA8J9e-vyLmSTD3kOVvtcQ6Fou6b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962400"/>
            <a:ext cx="2465070" cy="185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Організація праці викладача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Максимальне  навчальне навантаження не може перевищувати 900 годин/рік</a:t>
            </a:r>
          </a:p>
          <a:p>
            <a:r>
              <a:rPr lang="uk-UA" dirty="0" err="1" smtClean="0"/>
              <a:t>Середньотижневе</a:t>
            </a:r>
            <a:r>
              <a:rPr lang="uk-UA" dirty="0" smtClean="0"/>
              <a:t> навантаження</a:t>
            </a:r>
          </a:p>
          <a:p>
            <a:pPr>
              <a:buNone/>
            </a:pPr>
            <a:r>
              <a:rPr lang="uk-UA" dirty="0" smtClean="0"/>
              <a:t> 30 год./тиждень</a:t>
            </a:r>
          </a:p>
          <a:p>
            <a:pPr>
              <a:buNone/>
            </a:pPr>
            <a:r>
              <a:rPr lang="uk-UA" dirty="0" smtClean="0"/>
              <a:t>Всього, загальна кількість годин на  навчальний рік 1548 годин (перша і друга половина дня )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Організація праці викладача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Види навчальних занять, що входять до обов'язкового обсягу навчального навантаження викладача  відповідно його посаді, встановлює кафедра.</a:t>
            </a:r>
          </a:p>
          <a:p>
            <a:r>
              <a:rPr lang="uk-UA" dirty="0" smtClean="0"/>
              <a:t>Планування робочого часу викладачів відбивається в індивідуальному робочу плані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Графік робочого часу викладача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Визначається розкладом аудиторних навчальних занять і консультацій (лекції, семінари, практичні, лабораторні, консультації), </a:t>
            </a:r>
          </a:p>
          <a:p>
            <a:r>
              <a:rPr lang="uk-UA" dirty="0" smtClean="0"/>
              <a:t>Розкладом контрольних заходів (залік/екзамен)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контролі знань студентів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Попередній контроль</a:t>
            </a:r>
            <a:r>
              <a:rPr lang="uk-UA" dirty="0" smtClean="0"/>
              <a:t>(тести, бесіди, контрольні завдання)</a:t>
            </a:r>
          </a:p>
          <a:p>
            <a:r>
              <a:rPr lang="uk-UA" b="1" dirty="0" smtClean="0"/>
              <a:t>Поточний контроль </a:t>
            </a:r>
            <a:r>
              <a:rPr lang="uk-UA" dirty="0" smtClean="0"/>
              <a:t>(опитування студентів за навчальним матеріалом)</a:t>
            </a:r>
          </a:p>
          <a:p>
            <a:r>
              <a:rPr lang="uk-UA" b="1" dirty="0" smtClean="0"/>
              <a:t>Проміжний контроль </a:t>
            </a:r>
            <a:r>
              <a:rPr lang="uk-UA" dirty="0" smtClean="0"/>
              <a:t>(атестація, модульна контрольна робота)</a:t>
            </a:r>
          </a:p>
          <a:p>
            <a:r>
              <a:rPr lang="uk-UA" b="1" dirty="0" smtClean="0"/>
              <a:t>Підсумковий контроль </a:t>
            </a:r>
            <a:r>
              <a:rPr lang="uk-UA" dirty="0" smtClean="0"/>
              <a:t>(залік,екзамен, захист дипломної роботи)</a:t>
            </a:r>
          </a:p>
          <a:p>
            <a:r>
              <a:rPr lang="uk-UA" b="1" dirty="0" err="1" smtClean="0"/>
              <a:t>Позатерміновий</a:t>
            </a:r>
            <a:r>
              <a:rPr lang="uk-UA" dirty="0" smtClean="0"/>
              <a:t> (контрольні зрізи знань, через певний час після екзаменів)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Лекція </a:t>
            </a:r>
            <a:r>
              <a:rPr lang="uk-UA" dirty="0" smtClean="0"/>
              <a:t>– основні форма проведення навчальних занять у ВНЗ, яка призначена для засвоєння теоретичного матеріалу студентами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Практичні заняття </a:t>
            </a:r>
            <a:r>
              <a:rPr lang="uk-UA" dirty="0" smtClean="0"/>
              <a:t>– форма навчального заняття, на якому викладач організує детальне закріплення студентами окремих теоретичних положень навчальної дисципліни, в результаті чого формуються уміння і навички практичного застосування знань теоретичного матеріалу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Семінарське заняття </a:t>
            </a:r>
            <a:r>
              <a:rPr lang="uk-UA" dirty="0" smtClean="0"/>
              <a:t>– форма навчального заняття, на якому викладач організовує дискусію за відповідною темою. 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План проведення семінарського заняття</a:t>
            </a:r>
          </a:p>
          <a:p>
            <a:r>
              <a:rPr lang="uk-UA" dirty="0" smtClean="0"/>
              <a:t>Вступне слово викладача</a:t>
            </a:r>
          </a:p>
          <a:p>
            <a:r>
              <a:rPr lang="uk-UA" dirty="0" smtClean="0"/>
              <a:t>Вступне слово ведучого студента</a:t>
            </a:r>
          </a:p>
          <a:p>
            <a:r>
              <a:rPr lang="uk-UA" dirty="0" smtClean="0"/>
              <a:t>Виступ з питання</a:t>
            </a:r>
          </a:p>
          <a:p>
            <a:r>
              <a:rPr lang="uk-UA" dirty="0" smtClean="0"/>
              <a:t>Питання до доповідача</a:t>
            </a:r>
          </a:p>
          <a:p>
            <a:r>
              <a:rPr lang="uk-UA" dirty="0" smtClean="0"/>
              <a:t>Відгук і оцінка арбітра по доповідачу</a:t>
            </a:r>
          </a:p>
          <a:p>
            <a:r>
              <a:rPr lang="uk-UA" dirty="0" smtClean="0"/>
              <a:t>Висновок ведучого і перехід до наступного питання</a:t>
            </a:r>
          </a:p>
          <a:p>
            <a:r>
              <a:rPr lang="uk-UA" dirty="0" smtClean="0"/>
              <a:t>Заключне слово</a:t>
            </a:r>
          </a:p>
          <a:p>
            <a:r>
              <a:rPr lang="uk-UA" dirty="0" smtClean="0"/>
              <a:t>Відгук і оцінка арбітра по ведучому</a:t>
            </a:r>
          </a:p>
          <a:p>
            <a:r>
              <a:rPr lang="uk-UA" dirty="0" smtClean="0"/>
              <a:t>Заключне слово викладача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Студент про себе</a:t>
            </a: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s://encrypted-tbn0.google.com/images?q=tbn:ANd9GcT0iWyl3XN2OfNLlBUClf27Rfg0W-n3EIenRvKzSyNSRD1ax6Ox2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81200"/>
            <a:ext cx="5943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Організація складання екзаменів і заліків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Семестровий </a:t>
            </a:r>
            <a:r>
              <a:rPr lang="uk-UA" b="1" dirty="0" err="1" smtClean="0">
                <a:solidFill>
                  <a:srgbClr val="FF0000"/>
                </a:solidFill>
              </a:rPr>
              <a:t>екзамен-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форма </a:t>
            </a:r>
            <a:r>
              <a:rPr lang="uk-UA" b="1" dirty="0" smtClean="0"/>
              <a:t>підсумкового</a:t>
            </a:r>
            <a:r>
              <a:rPr lang="uk-UA" dirty="0" smtClean="0"/>
              <a:t> контролю засвоєння теоретичного і практичного матеріалу з навчальної дисципліни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Семестровий залік </a:t>
            </a:r>
            <a:r>
              <a:rPr lang="uk-UA" dirty="0" err="1" smtClean="0"/>
              <a:t>–форма</a:t>
            </a:r>
            <a:r>
              <a:rPr lang="uk-UA" dirty="0" smtClean="0"/>
              <a:t> </a:t>
            </a:r>
            <a:r>
              <a:rPr lang="uk-UA" b="1" dirty="0" smtClean="0"/>
              <a:t>підсумкового </a:t>
            </a:r>
            <a:r>
              <a:rPr lang="uk-UA" dirty="0" smtClean="0"/>
              <a:t>контролю (оцінки на практичних, семінарських заняттях,оцінки за С.Р.С., оцінки за індивідуальні роботи студентів)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Навчально-методичний комплекс</a:t>
            </a:r>
          </a:p>
          <a:p>
            <a:r>
              <a:rPr lang="uk-UA" dirty="0" smtClean="0"/>
              <a:t>2. Організація праці викладача</a:t>
            </a:r>
          </a:p>
          <a:p>
            <a:r>
              <a:rPr lang="uk-UA" dirty="0" smtClean="0"/>
              <a:t>3. </a:t>
            </a:r>
            <a:r>
              <a:rPr lang="uk-UA" dirty="0" smtClean="0"/>
              <a:t>Участь викладача у контролі знань </a:t>
            </a:r>
            <a:r>
              <a:rPr lang="uk-UA" dirty="0" smtClean="0"/>
              <a:t>студентів</a:t>
            </a:r>
          </a:p>
          <a:p>
            <a:r>
              <a:rPr lang="uk-UA" dirty="0" smtClean="0"/>
              <a:t>4. </a:t>
            </a:r>
            <a:r>
              <a:rPr lang="uk-UA" dirty="0" smtClean="0"/>
              <a:t>Участь викладача у навчальній </a:t>
            </a:r>
            <a:r>
              <a:rPr lang="uk-UA" dirty="0" smtClean="0"/>
              <a:t>роботі</a:t>
            </a:r>
          </a:p>
          <a:p>
            <a:r>
              <a:rPr lang="uk-UA" dirty="0" smtClean="0"/>
              <a:t>5. </a:t>
            </a:r>
            <a:r>
              <a:rPr lang="uk-UA" dirty="0" smtClean="0"/>
              <a:t>Тести та їх характеристика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Екзамен/Іспит</a:t>
            </a:r>
            <a:endParaRPr lang="uk-UA" b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https://encrypted-tbn3.google.com/images?q=tbn:ANd9GcQOn_oY21UUWDjOiLR3syeylvKv5eB7hEnB_XzxlX6m8613irZQb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0574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Екзамен/Іспит</a:t>
            </a:r>
          </a:p>
          <a:p>
            <a:r>
              <a:rPr lang="uk-UA" dirty="0" smtClean="0"/>
              <a:t>Екзамен проводиться за розкладом, який доводиться викладачам і студентам не пізніше, ніж за 1 місяць до початку сесії.</a:t>
            </a:r>
          </a:p>
          <a:p>
            <a:r>
              <a:rPr lang="uk-UA" dirty="0" smtClean="0"/>
              <a:t>Питання до екзамену  складаються в кількості не менше, ніж 50-70 на групу.</a:t>
            </a:r>
          </a:p>
          <a:p>
            <a:r>
              <a:rPr lang="uk-UA" dirty="0" smtClean="0"/>
              <a:t>Кількість екзаменаційних білетів - 30 на групу</a:t>
            </a:r>
          </a:p>
          <a:p>
            <a:r>
              <a:rPr lang="uk-UA" dirty="0" smtClean="0"/>
              <a:t>Зміст питань повинен відбивати три рівні сформованості знань: репродуктивний, дійовий, творчий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Екзамен</a:t>
            </a: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s://encrypted-tbn1.google.com/images?q=tbn:ANd9GcSaFyaT6I1jSRkrpXXXeVL-9O4EV52ezaM_ivz2ZkRVVeUDb0n-Pw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86000"/>
            <a:ext cx="365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u="sng" dirty="0" smtClean="0"/>
              <a:t>Критерії оцінювання знань студентів на екзаменах</a:t>
            </a:r>
          </a:p>
          <a:p>
            <a:r>
              <a:rPr lang="uk-UA" b="1" u="sng" dirty="0" smtClean="0">
                <a:solidFill>
                  <a:srgbClr val="FF0000"/>
                </a:solidFill>
              </a:rPr>
              <a:t>Відмінно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основні питання розкриті на високому теоретичному  і практичному рівнях, студент без ускладнень орієнтується в матеріалі, повністю відповідає на додаткові запитання, вільне володіє лекційним, практичним матеріалом, термінологією, ознайомлений з додатковим матеріалом</a:t>
            </a: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Відмінно</a:t>
            </a:r>
            <a:endParaRPr lang="uk-UA" dirty="0"/>
          </a:p>
        </p:txBody>
      </p:sp>
      <p:pic>
        <p:nvPicPr>
          <p:cNvPr id="4" name="Содержимое 3" descr="http://yuspet.net/uploads/posts/2010-10/1286847639_p1020785.jp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oogle.com/images?q=tbn:ANd9GcRwK-ob7JdT4BX3cpxG9JmqNRu_HluP-Hn-EPsjMQKIm9u-qRhBK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581400"/>
            <a:ext cx="2971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>
                <a:solidFill>
                  <a:schemeClr val="tx2"/>
                </a:solidFill>
              </a:rPr>
              <a:t>Добре</a:t>
            </a:r>
            <a:r>
              <a:rPr lang="uk-UA" b="1" dirty="0" smtClean="0">
                <a:solidFill>
                  <a:schemeClr val="tx2"/>
                </a:solidFill>
              </a:rPr>
              <a:t> </a:t>
            </a:r>
            <a:r>
              <a:rPr lang="uk-UA" dirty="0" smtClean="0"/>
              <a:t>– розкриті основні  теоретичні і практичні питання, але на додаткові питання студент повністю не відповідає. Ознайомлення з додатковими джерелами не систематизовано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Добре</a:t>
            </a:r>
            <a:endParaRPr lang="uk-UA" dirty="0"/>
          </a:p>
        </p:txBody>
      </p:sp>
      <p:pic>
        <p:nvPicPr>
          <p:cNvPr id="4" name="Содержимое 3" descr="https://encrypted-tbn2.google.com/images?q=tbn:ANd9GcTsNOFPiGACX0J91ul_U3_k_Y-ZkMUP1Wbh0M5G3sXsXa2efN8Dm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9050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oogle.com/images?q=tbn:ANd9GcTlLtpSoWsqiDuBY9pOv7DZcgYTtlZjDRiZk-krZntJFnZIgXp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200400"/>
            <a:ext cx="342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err="1" smtClean="0">
                <a:solidFill>
                  <a:schemeClr val="accent3">
                    <a:lumMod val="50000"/>
                  </a:schemeClr>
                </a:solidFill>
              </a:rPr>
              <a:t>Задовільно</a:t>
            </a:r>
            <a:r>
              <a:rPr lang="uk-UA" dirty="0" err="1" smtClean="0"/>
              <a:t>-</a:t>
            </a:r>
            <a:r>
              <a:rPr lang="uk-UA" dirty="0" smtClean="0"/>
              <a:t> студент володіє тільки загальним понятійним апаратом, в цілому орієнтується у дисципліні, але при розкритті основних питань допускає суттєві помилки</a:t>
            </a:r>
            <a:endParaRPr lang="uk-UA" dirty="0"/>
          </a:p>
        </p:txBody>
      </p:sp>
      <p:pic>
        <p:nvPicPr>
          <p:cNvPr id="4" name="Рисунок 3" descr="https://encrypted-tbn1.google.com/images?q=tbn:ANd9GcSUoAcfN_u_nyaffzZp-5aL7Ub6_XeMZm6DpEFyCn8rUpoWXptdE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814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Задовільно</a:t>
            </a:r>
            <a:endParaRPr lang="uk-UA" dirty="0"/>
          </a:p>
        </p:txBody>
      </p:sp>
      <p:pic>
        <p:nvPicPr>
          <p:cNvPr id="4" name="Содержимое 3" descr="https://encrypted-tbn2.google.com/images?q=tbn:ANd9GcQFlSZxpixoG4-S6cUC9cASWOOW4OWBBW70iiZMtn8coc8Co_X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0574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oogle.com/images?q=tbn:ANd9GcRoknSbzmcYTKpIloQLoZc0mRC4G_9QuR5JTS0hTCLTkVlevRuZ7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810000"/>
            <a:ext cx="251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/>
              <a:t>Незадовільно</a:t>
            </a:r>
            <a:r>
              <a:rPr lang="uk-UA" dirty="0" smtClean="0"/>
              <a:t> – студент робить принципові помилки у відповідях, утрудняється дати обґрунтовані відповіді на всі основні питання, не володіє понятійним апаратом</a:t>
            </a:r>
            <a:endParaRPr lang="uk-UA" dirty="0"/>
          </a:p>
        </p:txBody>
      </p:sp>
      <p:pic>
        <p:nvPicPr>
          <p:cNvPr id="4" name="Рисунок 3" descr="https://encrypted-tbn3.google.com/images?q=tbn:ANd9GcSEzEk9XjQCTrfpKDmsM_TJ2cGLp63pEA-34XSp2uuk6tAy_Ns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5814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Навчально-методичний комплекс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Типові і робочі плани</a:t>
            </a:r>
          </a:p>
          <a:p>
            <a:r>
              <a:rPr lang="uk-UA" dirty="0" smtClean="0"/>
              <a:t>Типові і робочі навчальні програми за всіма нормативними і вибірковими дисциплінами</a:t>
            </a:r>
          </a:p>
          <a:p>
            <a:r>
              <a:rPr lang="uk-UA" dirty="0" smtClean="0"/>
              <a:t>План наскрізної підготовки майбутніх фахівців</a:t>
            </a:r>
          </a:p>
          <a:p>
            <a:r>
              <a:rPr lang="uk-UA" dirty="0" smtClean="0"/>
              <a:t>Календарні графіки </a:t>
            </a:r>
            <a:r>
              <a:rPr lang="uk-UA" dirty="0" err="1" smtClean="0"/>
              <a:t>позааудиторної</a:t>
            </a:r>
            <a:r>
              <a:rPr lang="uk-UA" dirty="0" smtClean="0"/>
              <a:t> роботи студентів</a:t>
            </a:r>
          </a:p>
          <a:p>
            <a:r>
              <a:rPr lang="uk-UA" dirty="0" smtClean="0"/>
              <a:t>Програми навчальної і виробничої практики</a:t>
            </a:r>
          </a:p>
          <a:p>
            <a:r>
              <a:rPr lang="uk-UA" dirty="0" smtClean="0"/>
              <a:t>Підручники і навчальні посібники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Незадовільно</a:t>
            </a:r>
            <a:endParaRPr lang="uk-UA" dirty="0"/>
          </a:p>
        </p:txBody>
      </p:sp>
      <p:pic>
        <p:nvPicPr>
          <p:cNvPr id="4" name="Содержимое 3" descr="https://encrypted-tbn0.google.com/images?q=tbn:ANd9GcSZWw0b64BGnfbSDhp4HiUK_E3FdZhO08hsnIrQkXJ4TxssVc2m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90800" y="2209800"/>
            <a:ext cx="388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 Тести. Тестовий контроль знань (ТКЗ)</a:t>
            </a:r>
          </a:p>
          <a:p>
            <a:r>
              <a:rPr lang="uk-UA" b="1" dirty="0" smtClean="0"/>
              <a:t>Функції ТКЗ</a:t>
            </a:r>
          </a:p>
          <a:p>
            <a:r>
              <a:rPr lang="uk-UA" b="1" dirty="0" smtClean="0"/>
              <a:t>Функція діагностики</a:t>
            </a:r>
            <a:r>
              <a:rPr lang="uk-UA" dirty="0" smtClean="0"/>
              <a:t>. Ціль: реальний рівень знань студентів</a:t>
            </a:r>
          </a:p>
          <a:p>
            <a:r>
              <a:rPr lang="uk-UA" b="1" dirty="0" smtClean="0"/>
              <a:t>Функція навчальна</a:t>
            </a:r>
            <a:r>
              <a:rPr lang="uk-UA" dirty="0" smtClean="0"/>
              <a:t>. Ціль: оволодіння змістом дисципліни</a:t>
            </a:r>
          </a:p>
          <a:p>
            <a:r>
              <a:rPr lang="uk-UA" b="1" dirty="0" smtClean="0"/>
              <a:t>Функція організаційна</a:t>
            </a:r>
            <a:r>
              <a:rPr lang="uk-UA" dirty="0" smtClean="0"/>
              <a:t>. Ціль: внесення змін в навчальний процес</a:t>
            </a:r>
          </a:p>
          <a:p>
            <a:r>
              <a:rPr lang="uk-UA" b="1" dirty="0" smtClean="0"/>
              <a:t>Функція виховна</a:t>
            </a:r>
            <a:r>
              <a:rPr lang="uk-UA" dirty="0" smtClean="0"/>
              <a:t>. Ціль: удосконалення знань студентів, розвиток психічних процесів студентів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Тестовий контроль знань (ТКЗ)</a:t>
            </a:r>
            <a:endParaRPr lang="uk-UA" dirty="0"/>
          </a:p>
        </p:txBody>
      </p:sp>
      <p:pic>
        <p:nvPicPr>
          <p:cNvPr id="4" name="Содержимое 3" descr="https://encrypted-tbn3.google.com/images?q=tbn:ANd9GcQjeRBGg54SBcg7f-bZfzT5jEPveRZOXW2p1HR9bP_Z6HTrKZ_Ar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09800"/>
            <a:ext cx="487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u="sng" dirty="0" smtClean="0"/>
              <a:t>Процедура складання тестів</a:t>
            </a:r>
          </a:p>
          <a:p>
            <a:r>
              <a:rPr lang="uk-UA" b="1" dirty="0" smtClean="0"/>
              <a:t>1 етап</a:t>
            </a:r>
            <a:r>
              <a:rPr lang="uk-UA" dirty="0" smtClean="0"/>
              <a:t>. Визначити мету тестування. Що потрібне оцінити: Знання? Уміння? Якого рівня? Розробити шкалу оцінювання</a:t>
            </a:r>
          </a:p>
          <a:p>
            <a:r>
              <a:rPr lang="uk-UA" b="1" dirty="0" smtClean="0"/>
              <a:t>2 етап </a:t>
            </a:r>
            <a:r>
              <a:rPr lang="uk-UA" dirty="0" smtClean="0"/>
              <a:t>Визначається кількість завдань. Встановлюється рівень складності</a:t>
            </a:r>
          </a:p>
          <a:p>
            <a:r>
              <a:rPr lang="uk-UA" b="1" dirty="0" smtClean="0"/>
              <a:t>3 етап</a:t>
            </a:r>
            <a:r>
              <a:rPr lang="uk-UA" dirty="0" smtClean="0"/>
              <a:t>. Складання і підбір завдань. Кількість завдань повинно відповідати цілям та охопленню теоретичного і практичного матеріалу</a:t>
            </a:r>
            <a:endParaRPr lang="uk-U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Тести та їх характеристика (0-7 )</a:t>
            </a:r>
          </a:p>
          <a:p>
            <a:r>
              <a:rPr lang="uk-UA" b="1" dirty="0" smtClean="0"/>
              <a:t>Тест на впізнання </a:t>
            </a:r>
            <a:r>
              <a:rPr lang="uk-UA" dirty="0" smtClean="0"/>
              <a:t>(або </a:t>
            </a:r>
            <a:r>
              <a:rPr lang="uk-UA" dirty="0" err="1" smtClean="0"/>
              <a:t>“програмований</a:t>
            </a:r>
            <a:r>
              <a:rPr lang="uk-UA" dirty="0" smtClean="0"/>
              <a:t> контроль </a:t>
            </a:r>
            <a:r>
              <a:rPr lang="uk-UA" dirty="0" err="1" smtClean="0"/>
              <a:t>знань”</a:t>
            </a:r>
            <a:r>
              <a:rPr lang="uk-UA" dirty="0" smtClean="0"/>
              <a:t>). Вибір із декількох альтернативних варіантів правильного. Основна перевага – швидкість тестування і простота оцінки. Недолік – відповіді навчання</a:t>
            </a:r>
            <a:endParaRPr lang="uk-U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Тест на впізнання</a:t>
            </a:r>
            <a:endParaRPr lang="uk-UA" dirty="0"/>
          </a:p>
        </p:txBody>
      </p:sp>
      <p:pic>
        <p:nvPicPr>
          <p:cNvPr id="4" name="Содержимое 3" descr="https://encrypted-tbn2.google.com/images?q=tbn:ANd9GcSBZq4PmpRvbhJ8OAx_kpmhGGG404PIW50BMqaoVkH4yRv_Spy7b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21336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oogle.com/images?q=tbn:ANd9GcTA4vrsI90i4m1CdJ-5pK8OrmFtygV6CKE9eB05qNlT7U_n7Dty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267200"/>
            <a:ext cx="2122805" cy="215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Тест на достовірність</a:t>
            </a:r>
          </a:p>
          <a:p>
            <a:r>
              <a:rPr lang="uk-UA" dirty="0" smtClean="0"/>
              <a:t>Тест передбачає відповіді по типу  </a:t>
            </a:r>
            <a:r>
              <a:rPr lang="uk-UA" dirty="0" err="1" smtClean="0"/>
              <a:t>“так”</a:t>
            </a:r>
            <a:r>
              <a:rPr lang="uk-UA" dirty="0" smtClean="0"/>
              <a:t> або </a:t>
            </a:r>
            <a:r>
              <a:rPr lang="uk-UA" dirty="0" err="1" smtClean="0"/>
              <a:t>“ні”</a:t>
            </a:r>
            <a:r>
              <a:rPr lang="uk-UA" dirty="0" smtClean="0"/>
              <a:t>,  </a:t>
            </a:r>
            <a:r>
              <a:rPr lang="uk-UA" dirty="0" err="1" smtClean="0"/>
              <a:t>“правильно</a:t>
            </a:r>
            <a:r>
              <a:rPr lang="uk-UA" dirty="0" smtClean="0"/>
              <a:t>/</a:t>
            </a:r>
            <a:r>
              <a:rPr lang="uk-UA" dirty="0" err="1" smtClean="0"/>
              <a:t>неправильно”</a:t>
            </a:r>
            <a:r>
              <a:rPr lang="uk-UA" dirty="0" smtClean="0"/>
              <a:t>. Перевага : простота, а недолік – неможливість перевірити глибину знань</a:t>
            </a:r>
            <a:endParaRPr lang="uk-UA" dirty="0"/>
          </a:p>
        </p:txBody>
      </p:sp>
      <p:pic>
        <p:nvPicPr>
          <p:cNvPr id="4" name="Рисунок 3" descr="https://encrypted-tbn2.google.com/images?q=tbn:ANd9GcQHz7ayV-TREFJRwO8NITxbd0gshd0mHLHAyhmur7I72-f7eX8x2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862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Тест на достовірність</a:t>
            </a:r>
            <a:br>
              <a:rPr lang="uk-UA" b="1" dirty="0" smtClean="0"/>
            </a:br>
            <a:endParaRPr lang="uk-UA" dirty="0"/>
          </a:p>
        </p:txBody>
      </p:sp>
      <p:pic>
        <p:nvPicPr>
          <p:cNvPr id="4" name="Содержимое 3" descr="https://encrypted-tbn2.google.com/images?q=tbn:ANd9GcScarr2vUjdgUVF28cEulVL6IThGXVu9w0bb59zLCL_J2bfg3E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057400"/>
            <a:ext cx="5105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Тест на доповнення </a:t>
            </a:r>
            <a:r>
              <a:rPr lang="uk-UA" dirty="0" smtClean="0"/>
              <a:t>(</a:t>
            </a:r>
            <a:r>
              <a:rPr lang="uk-UA" dirty="0" err="1" smtClean="0"/>
              <a:t>“економічний</a:t>
            </a:r>
            <a:r>
              <a:rPr lang="uk-UA" dirty="0" smtClean="0"/>
              <a:t> </a:t>
            </a:r>
            <a:r>
              <a:rPr lang="uk-UA" dirty="0" err="1" smtClean="0"/>
              <a:t>диктан”</a:t>
            </a:r>
            <a:r>
              <a:rPr lang="uk-UA" dirty="0" smtClean="0"/>
              <a:t>). Треба доповнити суттєве слово у реченні. </a:t>
            </a:r>
            <a:r>
              <a:rPr lang="uk-UA" b="1" dirty="0" smtClean="0"/>
              <a:t>Вимога</a:t>
            </a:r>
            <a:r>
              <a:rPr lang="uk-UA" dirty="0" smtClean="0"/>
              <a:t> до складання такого тесту: доповнення повинно бути одне; </a:t>
            </a:r>
            <a:r>
              <a:rPr lang="uk-UA" dirty="0" err="1" smtClean="0"/>
              <a:t>доповнкння</a:t>
            </a:r>
            <a:r>
              <a:rPr lang="uk-UA" dirty="0" smtClean="0"/>
              <a:t> краще </a:t>
            </a:r>
            <a:r>
              <a:rPr lang="uk-UA" dirty="0" err="1" smtClean="0"/>
              <a:t>приводитити</a:t>
            </a:r>
            <a:r>
              <a:rPr lang="uk-UA" dirty="0" smtClean="0"/>
              <a:t> в кінці речення; питання формулювати чітко, без двозначного тлумачення </a:t>
            </a:r>
          </a:p>
          <a:p>
            <a:r>
              <a:rPr lang="uk-UA" i="1" dirty="0" smtClean="0"/>
              <a:t>Наприклад: продуктом праці управлінського працівника є..</a:t>
            </a:r>
            <a:endParaRPr lang="uk-UA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Тест на доповнення</a:t>
            </a:r>
            <a:endParaRPr lang="uk-UA" dirty="0"/>
          </a:p>
        </p:txBody>
      </p:sp>
      <p:pic>
        <p:nvPicPr>
          <p:cNvPr id="4" name="Содержимое 3" descr="https://encrypted-tbn1.google.com/images?q=tbn:ANd9GcSk02jztJXPLTv2EkteoJeixnEefFQADH-cdHpVoerlGimZr2FKE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9812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Навчально-методичний комплекс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Методичні матеріали і завдання до семінарських, практичних, лабораторних занять</a:t>
            </a:r>
          </a:p>
          <a:p>
            <a:r>
              <a:rPr lang="uk-UA" dirty="0" smtClean="0"/>
              <a:t>Індивідуальні семестрові завдання для самостійної роботи студентів</a:t>
            </a:r>
          </a:p>
          <a:p>
            <a:r>
              <a:rPr lang="uk-UA" dirty="0" smtClean="0"/>
              <a:t>Методичні матеріали з виконання курсових і кваліфікаційних/дипломних робіт</a:t>
            </a:r>
          </a:p>
          <a:p>
            <a:r>
              <a:rPr lang="uk-UA" dirty="0" smtClean="0"/>
              <a:t>Методичні матеріали з проведення державних  іспитів і захисту кваліфікаційних/дипломних робіт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Тест на відповідність</a:t>
            </a:r>
            <a:r>
              <a:rPr lang="uk-UA" dirty="0" smtClean="0"/>
              <a:t>.  Вимога: зіставити одне з одним визначені позиції, поняття.</a:t>
            </a:r>
          </a:p>
          <a:p>
            <a:r>
              <a:rPr lang="uk-UA" i="1" dirty="0" smtClean="0"/>
              <a:t>Наприклад: встановити відповідність між школами управлінської думки і хронологією їх діяльності.</a:t>
            </a:r>
            <a:endParaRPr lang="uk-UA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Тест на відповідність</a:t>
            </a:r>
            <a:endParaRPr lang="uk-UA" dirty="0"/>
          </a:p>
        </p:txBody>
      </p:sp>
      <p:pic>
        <p:nvPicPr>
          <p:cNvPr id="4" name="Содержимое 3" descr="https://encrypted-tbn1.google.com/images?q=tbn:ANd9GcShKYn7U5ROBvrRvqB0twdgY2RlFEO3jjjNybz9aFSr10-Deini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209800" y="2286000"/>
            <a:ext cx="464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Тест на послідовність дій. </a:t>
            </a:r>
            <a:r>
              <a:rPr lang="uk-UA" dirty="0" smtClean="0"/>
              <a:t>Встановити правильну послідовність, алгоритм, процедуру. Тест рекомендується при контролі засвоєння методики, процедур. Тест дає можливість перевірити й оцінити знання, уміння і навички. Недолік: небезпека запам'ятовувати початковий варіант дій як правильного, так і неправильного  </a:t>
            </a:r>
            <a:endParaRPr lang="uk-U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Тест на послідовність дій</a:t>
            </a:r>
            <a:endParaRPr lang="uk-UA" dirty="0"/>
          </a:p>
        </p:txBody>
      </p:sp>
      <p:pic>
        <p:nvPicPr>
          <p:cNvPr id="4" name="Содержимое 3" descr="https://encrypted-tbn3.google.com/images?q=tbn:ANd9GcTT-cKCBmYyJRo574UgdDJrI8MGtaHR1gGJg9XLE0OSosfWapbQt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676400"/>
            <a:ext cx="426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Тест у формі ситуаційного завдання</a:t>
            </a:r>
            <a:r>
              <a:rPr lang="uk-UA" dirty="0" smtClean="0"/>
              <a:t>. Відповідь студента  передбачається творчою</a:t>
            </a: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 descr="https://encrypted-tbn3.google.com/images?q=tbn:ANd9GcShP3soNUFgZw8FAadmbpsmYi3VlCU0H13fW9iMbFayW0M-3-MUn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276600"/>
            <a:ext cx="411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Тест у формі ситуаційного завдання</a:t>
            </a:r>
            <a:endParaRPr lang="uk-UA" dirty="0"/>
          </a:p>
        </p:txBody>
      </p:sp>
      <p:pic>
        <p:nvPicPr>
          <p:cNvPr id="4" name="Содержимое 3" descr="https://encrypted-tbn0.google.com/images?q=tbn:ANd9GcSvm_4LhV54emQ1ZCes7Ec7PMhgTDWgkaRbBvz0_veCcJPWaD6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33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oogle.com/images?q=tbn:ANd9GcR4Dj864QBEZwk3aOi9zpDoMD9ZXrLvrGwZno_vZsmi7RIXEUtI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971800"/>
            <a:ext cx="2667000" cy="36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викладача у навчальній роботі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Організація процесу ТКЗ та вимоги до нього</a:t>
            </a:r>
            <a:r>
              <a:rPr lang="uk-UA" dirty="0" smtClean="0"/>
              <a:t>:</a:t>
            </a:r>
          </a:p>
          <a:p>
            <a:r>
              <a:rPr lang="uk-UA" dirty="0" smtClean="0"/>
              <a:t>Тестовий контроль залишкових знань повинен проводитися разом в академічній групі</a:t>
            </a:r>
          </a:p>
          <a:p>
            <a:r>
              <a:rPr lang="uk-UA" dirty="0" smtClean="0"/>
              <a:t>Студент одержує картки-завдання і картки-відповіді</a:t>
            </a:r>
          </a:p>
          <a:p>
            <a:r>
              <a:rPr lang="uk-UA" dirty="0" smtClean="0"/>
              <a:t>Час тестування 1-1,5 хв. На кожне запитання</a:t>
            </a:r>
          </a:p>
          <a:p>
            <a:r>
              <a:rPr lang="uk-UA" dirty="0" smtClean="0"/>
              <a:t>Кількість варіантів  тестових карток повинна бути у 1,5 більшою, ніж кількість студентів в аудиторії</a:t>
            </a:r>
          </a:p>
          <a:p>
            <a:r>
              <a:rPr lang="uk-UA" dirty="0" smtClean="0"/>
              <a:t>Перевірка результатів за </a:t>
            </a:r>
            <a:r>
              <a:rPr lang="uk-UA" dirty="0" err="1" smtClean="0"/>
              <a:t>“ключем”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Організація процесу ТКЗ та вимоги до нього</a:t>
            </a:r>
            <a:endParaRPr lang="uk-UA" dirty="0"/>
          </a:p>
        </p:txBody>
      </p:sp>
      <p:pic>
        <p:nvPicPr>
          <p:cNvPr id="4" name="Содержимое 3" descr="https://encrypted-tbn0.google.com/images?q=tbn:ANd9GcTn6t68cmuoCrt_Vv2wOxBjcWmgJ3uW-T8RmI1fXdOaGvlald8qx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812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Викладач і навчальна робота</a:t>
            </a:r>
            <a:endParaRPr lang="uk-UA" dirty="0"/>
          </a:p>
        </p:txBody>
      </p:sp>
      <p:pic>
        <p:nvPicPr>
          <p:cNvPr id="4" name="Содержимое 3" descr="https://encrypted-tbn0.google.com/images?q=tbn:ANd9GcTRmh52psh0mXpTpS0eDaje0GBJL8-h-rjRlVOAQ6hT8OyD382Fz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43840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Навчальний графік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Н.г.-</a:t>
            </a:r>
            <a:r>
              <a:rPr lang="uk-UA" dirty="0" smtClean="0"/>
              <a:t> це інформаційно-розпорядчий документ, який визначає порядок і терміни проведення всіх видів навчальних занять у відповідності до навчального плану</a:t>
            </a:r>
          </a:p>
          <a:p>
            <a:r>
              <a:rPr lang="uk-UA" dirty="0" err="1" smtClean="0"/>
              <a:t>Н.г</a:t>
            </a:r>
            <a:r>
              <a:rPr lang="uk-UA" dirty="0" smtClean="0"/>
              <a:t>. формує декан на основі навчального плану і закріплення дисциплін за кафедрами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Навчальний графік</a:t>
            </a:r>
            <a:endParaRPr lang="uk-UA" dirty="0"/>
          </a:p>
        </p:txBody>
      </p:sp>
      <p:pic>
        <p:nvPicPr>
          <p:cNvPr id="4" name="Содержимое 3" descr="https://encrypted-tbn0.google.com/images?q=tbn:ANd9GcQEk7xmtiMA51CwPLG416RX_A1OLUlF_uN-jZhimhfbgKyCqBiJ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362200"/>
            <a:ext cx="5029200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Робоча навчальна програма дисципліни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Р.н.п.д.-</a:t>
            </a:r>
            <a:r>
              <a:rPr lang="uk-UA" dirty="0" smtClean="0"/>
              <a:t>  включає виклад конкретного змісту дисципліни, послідовність її вивчення, організаційні форми і способи поточного і підсумкового контролю, літературні джерела і технічні засоби навчання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Робоча програма з дисципліни. Таблиця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64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811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uk-UA" dirty="0" smtClean="0"/>
                        <a:t>Усього годин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Лекції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Семінари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СРС та індивідуальна</a:t>
                      </a:r>
                    </a:p>
                    <a:p>
                      <a:r>
                        <a:rPr lang="uk-UA" dirty="0" smtClean="0"/>
                        <a:t>Робота студентів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Залік/Екзамен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Організація праці викладача ВНЗ. Нормативні основи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Положення про організацію навчального процесу у вищих навчальних закладах ”, затвердженого МОНУ (№ 161 від 2 червня 1993)</a:t>
            </a:r>
          </a:p>
          <a:p>
            <a:r>
              <a:rPr lang="uk-UA" dirty="0" smtClean="0"/>
              <a:t>Закон України </a:t>
            </a:r>
            <a:r>
              <a:rPr lang="uk-UA" dirty="0" err="1" smtClean="0"/>
              <a:t>“Про</a:t>
            </a:r>
            <a:r>
              <a:rPr lang="uk-UA" dirty="0" smtClean="0"/>
              <a:t> вищу </a:t>
            </a:r>
            <a:r>
              <a:rPr lang="uk-UA" dirty="0" err="1" smtClean="0"/>
              <a:t>освіту”</a:t>
            </a:r>
            <a:r>
              <a:rPr lang="uk-UA" dirty="0" smtClean="0"/>
              <a:t>. Ст.49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1236</Words>
  <PresentationFormat>Экран (4:3)</PresentationFormat>
  <Paragraphs>191</Paragraphs>
  <Slides>48</Slides>
  <Notes>48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Поток</vt:lpstr>
      <vt:lpstr>Навчальна робота викладача  у ВНЗ</vt:lpstr>
      <vt:lpstr>План</vt:lpstr>
      <vt:lpstr>Навчально-методичний комплекс</vt:lpstr>
      <vt:lpstr>Навчально-методичний комплекс</vt:lpstr>
      <vt:lpstr>Навчальний графік</vt:lpstr>
      <vt:lpstr>Навчальний графік</vt:lpstr>
      <vt:lpstr>Робоча навчальна програма дисципліни</vt:lpstr>
      <vt:lpstr>Робоча програма з дисципліни. Таблиця</vt:lpstr>
      <vt:lpstr>Організація праці викладача ВНЗ. Нормативні основи</vt:lpstr>
      <vt:lpstr>Організація праці викладача</vt:lpstr>
      <vt:lpstr>Організація праці викладача</vt:lpstr>
      <vt:lpstr>Графік робочого часу викладача</vt:lpstr>
      <vt:lpstr>Участь викладача у контролі знань студентів</vt:lpstr>
      <vt:lpstr>Участь викладача у навчальній роботі</vt:lpstr>
      <vt:lpstr>Участь викладача у навчальній роботі</vt:lpstr>
      <vt:lpstr>Участь викладача у навчальній роботі</vt:lpstr>
      <vt:lpstr>Участь викладача у навчальній роботі</vt:lpstr>
      <vt:lpstr>Студент про себе</vt:lpstr>
      <vt:lpstr>Участь викладача у навчальній роботі</vt:lpstr>
      <vt:lpstr>Екзамен/Іспит</vt:lpstr>
      <vt:lpstr>Участь викладача у навчальній роботі</vt:lpstr>
      <vt:lpstr>Екзамен</vt:lpstr>
      <vt:lpstr>Участь викладача у навчальній роботі</vt:lpstr>
      <vt:lpstr>Відмінно</vt:lpstr>
      <vt:lpstr>Участь викладача у навчальній роботі</vt:lpstr>
      <vt:lpstr>Добре</vt:lpstr>
      <vt:lpstr>Участь викладача у навчальній роботі</vt:lpstr>
      <vt:lpstr>Задовільно</vt:lpstr>
      <vt:lpstr>Участь викладача у навчальній роботі</vt:lpstr>
      <vt:lpstr>Незадовільно</vt:lpstr>
      <vt:lpstr>Участь викладача у навчальній роботі</vt:lpstr>
      <vt:lpstr>Тестовий контроль знань (ТКЗ)</vt:lpstr>
      <vt:lpstr>Участь викладача у навчальній роботі</vt:lpstr>
      <vt:lpstr>Участь викладача у навчальній роботі</vt:lpstr>
      <vt:lpstr>Тест на впізнання</vt:lpstr>
      <vt:lpstr>Участь викладача у навчальній роботі</vt:lpstr>
      <vt:lpstr>Тест на достовірність </vt:lpstr>
      <vt:lpstr>Участь викладача у навчальній роботі</vt:lpstr>
      <vt:lpstr>Тест на доповнення</vt:lpstr>
      <vt:lpstr>Участь викладача у навчальній роботі</vt:lpstr>
      <vt:lpstr>Тест на відповідність</vt:lpstr>
      <vt:lpstr>Участь викладача у навчальній роботі</vt:lpstr>
      <vt:lpstr>Тест на послідовність дій</vt:lpstr>
      <vt:lpstr>Участь викладача у навчальній роботі</vt:lpstr>
      <vt:lpstr>Тест у формі ситуаційного завдання</vt:lpstr>
      <vt:lpstr>Участь викладача у навчальній роботі</vt:lpstr>
      <vt:lpstr>Організація процесу ТКЗ та вимоги до нього</vt:lpstr>
      <vt:lpstr>Викладач і навчальна робота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Навчально-методичний комплекс</dc:title>
  <cp:lastModifiedBy>Admin</cp:lastModifiedBy>
  <cp:revision>32</cp:revision>
  <dcterms:modified xsi:type="dcterms:W3CDTF">2011-11-20T19:47:04Z</dcterms:modified>
</cp:coreProperties>
</file>