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94" r:id="rId2"/>
    <p:sldId id="266" r:id="rId3"/>
    <p:sldId id="267" r:id="rId4"/>
    <p:sldId id="268" r:id="rId5"/>
    <p:sldId id="269" r:id="rId6"/>
    <p:sldId id="270" r:id="rId7"/>
    <p:sldId id="290" r:id="rId8"/>
    <p:sldId id="271" r:id="rId9"/>
    <p:sldId id="272" r:id="rId10"/>
    <p:sldId id="291" r:id="rId11"/>
    <p:sldId id="273" r:id="rId12"/>
    <p:sldId id="292" r:id="rId13"/>
    <p:sldId id="274" r:id="rId14"/>
    <p:sldId id="293" r:id="rId15"/>
    <p:sldId id="275" r:id="rId16"/>
    <p:sldId id="289" r:id="rId17"/>
    <p:sldId id="276" r:id="rId18"/>
    <p:sldId id="277" r:id="rId19"/>
    <p:sldId id="278" r:id="rId20"/>
    <p:sldId id="279" r:id="rId21"/>
    <p:sldId id="280" r:id="rId22"/>
    <p:sldId id="281" r:id="rId23"/>
    <p:sldId id="288" r:id="rId24"/>
    <p:sldId id="282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84935-4586-4833-B4A4-02BE4CD8F64C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2DB43-47DD-4F85-8E99-8A0D85666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2DB43-47DD-4F85-8E99-8A0D8566656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ЛЕКЦІЇ. СЕМІНАРСЬКІ ЗАНЯТТЯ:характеристика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1.Головні </a:t>
            </a:r>
            <a:r>
              <a:rPr lang="uk-UA" smtClean="0"/>
              <a:t>компоненти лекції.</a:t>
            </a:r>
            <a:endParaRPr lang="uk-UA" dirty="0" smtClean="0"/>
          </a:p>
          <a:p>
            <a:r>
              <a:rPr lang="uk-UA" dirty="0" smtClean="0"/>
              <a:t>2.Класифікація лекцій  і методика проведення лекції.</a:t>
            </a:r>
          </a:p>
          <a:p>
            <a:r>
              <a:rPr lang="uk-UA" dirty="0" smtClean="0"/>
              <a:t>3. Семінарські заняття, класифікація та характеристика</a:t>
            </a:r>
          </a:p>
          <a:p>
            <a:r>
              <a:rPr lang="uk-UA" dirty="0" smtClean="0"/>
              <a:t>4.Підготовка до лекції.</a:t>
            </a:r>
          </a:p>
          <a:p>
            <a:r>
              <a:rPr lang="uk-UA" dirty="0" smtClean="0"/>
              <a:t>5. Організація праці з підручником.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Лекція-дискусія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Викладач не тільки використовує відповіді слухачів на його питання, а й організовує вільний обмін думками в інтервалах між логічними розділами. Це пожвавлює навчальний процес, активізує пізнавальну діяльність аудиторії, дозволяє викладачеві керувати колективною думкою, використовуючи її з метою переконання, долаючи негативні установки і помилкові думки деяких </a:t>
            </a:r>
            <a:r>
              <a:rPr lang="uk-UA" dirty="0" err="1" smtClean="0"/>
              <a:t>студентів.Ефект</a:t>
            </a:r>
            <a:r>
              <a:rPr lang="uk-UA" dirty="0" smtClean="0"/>
              <a:t> досягається лише за умови правильного добору питань для дискусії та вдалого, цілеспрямованого керівництва нею. Питання ставляться залежно від контингенту аудиторії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Лекція з розбором конкретних ситуацій. Її особливості: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конкретна ситуація;</a:t>
            </a:r>
          </a:p>
          <a:p>
            <a:r>
              <a:rPr lang="uk-UA" dirty="0" smtClean="0"/>
              <a:t> питання викладача, які виділяють головні ознаки конкретної ситуації;</a:t>
            </a:r>
          </a:p>
          <a:p>
            <a:r>
              <a:rPr lang="uk-UA" dirty="0" smtClean="0"/>
              <a:t> ознаки конкретної ситуації;</a:t>
            </a:r>
          </a:p>
          <a:p>
            <a:r>
              <a:rPr lang="uk-UA" dirty="0" smtClean="0"/>
              <a:t> засоби навчання, які допомагають аналізувати конкретну ситуацію; </a:t>
            </a:r>
          </a:p>
          <a:p>
            <a:r>
              <a:rPr lang="uk-UA" dirty="0" smtClean="0"/>
              <a:t>теоретичні знання студентів з приводу конкретної ситуації; </a:t>
            </a:r>
          </a:p>
          <a:p>
            <a:r>
              <a:rPr lang="uk-UA" dirty="0" smtClean="0"/>
              <a:t>практичний досвід студентів з приводу   конкретної ситуації;</a:t>
            </a:r>
          </a:p>
          <a:p>
            <a:r>
              <a:rPr lang="uk-UA" dirty="0" smtClean="0"/>
              <a:t> підсумки лекції з розбором конкретних ситуацій;</a:t>
            </a:r>
          </a:p>
          <a:p>
            <a:r>
              <a:rPr lang="uk-UA" dirty="0" smtClean="0"/>
              <a:t> теоретичний висновок;</a:t>
            </a:r>
          </a:p>
          <a:p>
            <a:r>
              <a:rPr lang="uk-UA" dirty="0" smtClean="0"/>
              <a:t> практичний висновок;</a:t>
            </a:r>
          </a:p>
          <a:p>
            <a:r>
              <a:rPr lang="uk-UA" dirty="0" smtClean="0"/>
              <a:t> рекомендації.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Лекція з розбором конкретних ситуацій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Один із способів активізації навчально-пізнавальної діяльності слухачів. </a:t>
            </a:r>
          </a:p>
          <a:p>
            <a:r>
              <a:rPr lang="uk-UA" dirty="0" smtClean="0"/>
              <a:t>За формою така лекція є дискусією, однак для обговорення викладач ставить не питання, а наводить </a:t>
            </a:r>
            <a:r>
              <a:rPr lang="uk-UA" b="1" dirty="0" smtClean="0"/>
              <a:t>конкретну ситуацію</a:t>
            </a:r>
            <a:r>
              <a:rPr lang="uk-UA" dirty="0" smtClean="0"/>
              <a:t>. Ця ситуація представляється усно або у фрагменті відеозапису і містить у собі достатню інформацію для оцінки явища і його обговорення. </a:t>
            </a:r>
          </a:p>
          <a:p>
            <a:r>
              <a:rPr lang="uk-UA" dirty="0" smtClean="0"/>
              <a:t>Викладач намагається розв'язати дискусію. Іноді обговорення </a:t>
            </a:r>
            <a:r>
              <a:rPr lang="uk-UA" dirty="0" err="1" smtClean="0"/>
              <a:t>мікроситуації</a:t>
            </a:r>
            <a:r>
              <a:rPr lang="uk-UA" dirty="0" smtClean="0"/>
              <a:t> використовується як своєрідний пролог до наступної частини лекції. Це необхідно для того, щоб зосередити увагу аудиторії на окремих проблемах, підготувати до творчого сприй­мання матеріалу. </a:t>
            </a:r>
          </a:p>
          <a:p>
            <a:r>
              <a:rPr lang="uk-UA" dirty="0" smtClean="0"/>
              <a:t>Як правило, ситуація добирається досить гостра (конфліктна). Але потрібно пам'ятати, що на обговорення не повинно витрачатися багато часу; </a:t>
            </a:r>
          </a:p>
          <a:p>
            <a:r>
              <a:rPr lang="uk-UA" dirty="0" smtClean="0"/>
              <a:t>Не можна також допускати, щоб дискусія відхилялась від теми. Треба пам'ятати , що основним змістом заняття є лекційний матеріал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Лекція-консультація, її особливості: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мета лекції-консультації;</a:t>
            </a:r>
          </a:p>
          <a:p>
            <a:r>
              <a:rPr lang="uk-UA" dirty="0" smtClean="0"/>
              <a:t> основні питання, які є для студентів керівними;</a:t>
            </a:r>
          </a:p>
          <a:p>
            <a:r>
              <a:rPr lang="uk-UA" dirty="0" smtClean="0"/>
              <a:t> класифікація питань, які студенти визначили для викладача</a:t>
            </a:r>
          </a:p>
          <a:p>
            <a:r>
              <a:rPr lang="uk-UA" dirty="0" smtClean="0"/>
              <a:t>вимоги до пояснення викладача щодо важливих питань.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Лекція-консультація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Така лекція проводиться з практичних тем або з тем з практичною спрямованістю. Лектор викладає основні моменти, а потім студенти задають питання. На це можна виділити 50% часу. В кінці лекції викладач підводить підсумки (наприклад, лекція про передовий педагогічний досвід).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Проблемна лекція, її особливості: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uk-UA" sz="4000" dirty="0" smtClean="0"/>
              <a:t>пряма постанова проблеми;</a:t>
            </a:r>
          </a:p>
          <a:p>
            <a:r>
              <a:rPr lang="uk-UA" sz="4000" b="1" dirty="0" smtClean="0"/>
              <a:t> </a:t>
            </a:r>
            <a:r>
              <a:rPr lang="uk-UA" sz="4000" dirty="0" smtClean="0"/>
              <a:t>головні питання щодо проблемного завдання;</a:t>
            </a:r>
          </a:p>
          <a:p>
            <a:r>
              <a:rPr lang="uk-UA" sz="4000" dirty="0" smtClean="0"/>
              <a:t> повідомлення інформації, яка містить суперечність;</a:t>
            </a:r>
          </a:p>
          <a:p>
            <a:r>
              <a:rPr lang="uk-UA" sz="4000" dirty="0" smtClean="0"/>
              <a:t> повідомлення протилежних думок з будь-якого питання щодо проблемного завдання; звернення уваги на те, що потрібно пояснити;</a:t>
            </a:r>
          </a:p>
          <a:p>
            <a:r>
              <a:rPr lang="uk-UA" sz="4000" dirty="0" smtClean="0"/>
              <a:t> зіставлення життєвих знань студентів з науковими; </a:t>
            </a:r>
          </a:p>
          <a:p>
            <a:r>
              <a:rPr lang="uk-UA" sz="4000" dirty="0" smtClean="0"/>
              <a:t>постанова запитання, на яке мають відповісти студенти; висновки щодо проблеми.</a:t>
            </a:r>
            <a:endParaRPr lang="ru-RU" sz="4000" dirty="0" smtClean="0"/>
          </a:p>
          <a:p>
            <a:r>
              <a:rPr lang="uk-UA" sz="4000" dirty="0" smtClean="0"/>
              <a:t>Прийоми створення проблемної ситуації: постановка гострих проблемних питань; </a:t>
            </a:r>
          </a:p>
          <a:p>
            <a:r>
              <a:rPr lang="uk-UA" sz="4000" dirty="0" smtClean="0"/>
              <a:t>цитування протилежних поглядів різних авторів на одне і те саме питання (спонукання ,    студентів до свого вибору, захисту того чи іншого аргументу); </a:t>
            </a:r>
          </a:p>
          <a:p>
            <a:r>
              <a:rPr lang="uk-UA" sz="4000" dirty="0" smtClean="0"/>
              <a:t>позиція студентів як експертів; </a:t>
            </a:r>
          </a:p>
          <a:p>
            <a:r>
              <a:rPr lang="uk-UA" sz="4000" dirty="0" smtClean="0"/>
              <a:t>позиція студентів як опонентів;</a:t>
            </a:r>
          </a:p>
          <a:p>
            <a:r>
              <a:rPr lang="uk-UA" sz="4000" dirty="0" smtClean="0"/>
              <a:t> позиція студентів як рецензентів;</a:t>
            </a:r>
          </a:p>
          <a:p>
            <a:r>
              <a:rPr lang="uk-UA" sz="4000" dirty="0" smtClean="0"/>
              <a:t> виділення точної інформації; </a:t>
            </a:r>
          </a:p>
          <a:p>
            <a:r>
              <a:rPr lang="uk-UA" sz="4000" dirty="0" smtClean="0"/>
              <a:t>виділення неточної інформації;</a:t>
            </a:r>
          </a:p>
          <a:p>
            <a:r>
              <a:rPr lang="uk-UA" sz="4000" dirty="0" smtClean="0"/>
              <a:t> висновки.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Динаміка лекції.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Лекція включає чотири фази:</a:t>
            </a:r>
          </a:p>
          <a:p>
            <a:r>
              <a:rPr lang="uk-UA" dirty="0" smtClean="0"/>
              <a:t> початок сприймання - 4-5 хвилин,</a:t>
            </a:r>
          </a:p>
          <a:p>
            <a:r>
              <a:rPr lang="uk-UA" dirty="0" smtClean="0"/>
              <a:t> оптимальна активність сприйняття - 20-30 хвилин,</a:t>
            </a:r>
          </a:p>
          <a:p>
            <a:r>
              <a:rPr lang="uk-UA" dirty="0" smtClean="0"/>
              <a:t> фаза зусиль - 10-15 хвилин,</a:t>
            </a:r>
          </a:p>
          <a:p>
            <a:r>
              <a:rPr lang="uk-UA" dirty="0" smtClean="0"/>
              <a:t> фаза стомлення.</a:t>
            </a:r>
          </a:p>
          <a:p>
            <a:r>
              <a:rPr lang="uk-UA" dirty="0" smtClean="0"/>
              <a:t>чергувати роботу і відпочинок,</a:t>
            </a:r>
          </a:p>
          <a:p>
            <a:r>
              <a:rPr lang="uk-UA" dirty="0" smtClean="0"/>
              <a:t> моменти підвищеної уваги і послаблення;</a:t>
            </a:r>
          </a:p>
          <a:p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Семінари. Класифікація семінарів за змістом, об'єктом, вимогами: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підготовчі семінари (просемінари); </a:t>
            </a:r>
          </a:p>
          <a:p>
            <a:r>
              <a:rPr lang="uk-UA" dirty="0" smtClean="0"/>
              <a:t>семінари;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міжпредметні</a:t>
            </a:r>
            <a:r>
              <a:rPr lang="uk-UA" dirty="0" smtClean="0"/>
              <a:t> семінари.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семінарів за метою навчання: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семінар повторення і систематизації знань;</a:t>
            </a:r>
          </a:p>
          <a:p>
            <a:r>
              <a:rPr lang="uk-UA" dirty="0" smtClean="0"/>
              <a:t> семінар вивчення нового матеріалу;</a:t>
            </a:r>
          </a:p>
          <a:p>
            <a:r>
              <a:rPr lang="uk-UA" dirty="0" smtClean="0"/>
              <a:t> комбінований семінар (змішаний).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семінарів за формою проведення: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семінар бесіда;</a:t>
            </a:r>
          </a:p>
          <a:p>
            <a:r>
              <a:rPr lang="uk-UA" dirty="0" smtClean="0"/>
              <a:t> семінар обговорення;</a:t>
            </a:r>
          </a:p>
          <a:p>
            <a:r>
              <a:rPr lang="uk-UA" dirty="0" smtClean="0"/>
              <a:t> коментоване читання;</a:t>
            </a:r>
          </a:p>
          <a:p>
            <a:r>
              <a:rPr lang="uk-UA" dirty="0" smtClean="0"/>
              <a:t> семінар-дискусія; </a:t>
            </a:r>
          </a:p>
          <a:p>
            <a:r>
              <a:rPr lang="uk-UA" dirty="0" smtClean="0"/>
              <a:t>семінар вирішення завдань;</a:t>
            </a:r>
          </a:p>
          <a:p>
            <a:r>
              <a:rPr lang="uk-UA" dirty="0" smtClean="0"/>
              <a:t> семінар конференція.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Лекція. Характеристика лекції та загальні вимоги до неї: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науковість;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світоглядність</a:t>
            </a:r>
            <a:r>
              <a:rPr lang="uk-UA" dirty="0" smtClean="0"/>
              <a:t>; </a:t>
            </a:r>
          </a:p>
          <a:p>
            <a:r>
              <a:rPr lang="uk-UA" dirty="0" smtClean="0"/>
              <a:t>наявність методичних аспектів наукової проблематики; </a:t>
            </a:r>
          </a:p>
          <a:p>
            <a:r>
              <a:rPr lang="uk-UA" dirty="0" smtClean="0"/>
              <a:t>активація пізнавальної діяльності студентів;</a:t>
            </a:r>
          </a:p>
          <a:p>
            <a:r>
              <a:rPr lang="uk-UA" dirty="0" smtClean="0"/>
              <a:t> історичний екскурс з наукової проблематики;</a:t>
            </a:r>
          </a:p>
          <a:p>
            <a:r>
              <a:rPr lang="uk-UA" dirty="0" smtClean="0"/>
              <a:t> теоретичні засади наукової проблеми; </a:t>
            </a:r>
          </a:p>
          <a:p>
            <a:r>
              <a:rPr lang="uk-UA" dirty="0" smtClean="0"/>
              <a:t>  зв'язок   наукової   проблеми   з   практикою;</a:t>
            </a:r>
          </a:p>
          <a:p>
            <a:r>
              <a:rPr lang="uk-UA" dirty="0" smtClean="0"/>
              <a:t>   </a:t>
            </a:r>
            <a:r>
              <a:rPr lang="uk-UA" dirty="0" err="1" smtClean="0"/>
              <a:t>міжпредметний</a:t>
            </a:r>
            <a:r>
              <a:rPr lang="uk-UA" dirty="0" smtClean="0"/>
              <a:t>   і </a:t>
            </a:r>
            <a:r>
              <a:rPr lang="uk-UA" dirty="0" err="1" smtClean="0"/>
              <a:t>внутришньопредметний</a:t>
            </a:r>
            <a:r>
              <a:rPr lang="uk-UA" dirty="0" smtClean="0"/>
              <a:t> зв'язок.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Семінар-бесіда: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мета семінару;</a:t>
            </a:r>
          </a:p>
          <a:p>
            <a:r>
              <a:rPr lang="uk-UA" dirty="0" smtClean="0"/>
              <a:t> слово викладача; </a:t>
            </a:r>
          </a:p>
          <a:p>
            <a:r>
              <a:rPr lang="uk-UA" dirty="0" smtClean="0"/>
              <a:t>питання бесіди;</a:t>
            </a:r>
          </a:p>
          <a:p>
            <a:r>
              <a:rPr lang="uk-UA" dirty="0" smtClean="0"/>
              <a:t>організація та регулювання бесіди зі студентами;</a:t>
            </a:r>
          </a:p>
          <a:p>
            <a:r>
              <a:rPr lang="uk-UA" dirty="0" smtClean="0"/>
              <a:t> підсумкове слово викладача.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Семінар. Вирішення завдань: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вступне слово викладача;</a:t>
            </a:r>
          </a:p>
          <a:p>
            <a:r>
              <a:rPr lang="uk-UA" dirty="0" smtClean="0"/>
              <a:t> завдання;</a:t>
            </a:r>
          </a:p>
          <a:p>
            <a:r>
              <a:rPr lang="uk-UA" dirty="0" smtClean="0"/>
              <a:t> приклад завдання; </a:t>
            </a:r>
          </a:p>
          <a:p>
            <a:r>
              <a:rPr lang="uk-UA" dirty="0" smtClean="0"/>
              <a:t>виступи студентів; </a:t>
            </a:r>
          </a:p>
          <a:p>
            <a:r>
              <a:rPr lang="uk-UA" dirty="0" smtClean="0"/>
              <a:t>колективне обговорення завдань; </a:t>
            </a:r>
          </a:p>
          <a:p>
            <a:r>
              <a:rPr lang="uk-UA" dirty="0" smtClean="0"/>
              <a:t>оцінювання роботи;</a:t>
            </a:r>
          </a:p>
          <a:p>
            <a:r>
              <a:rPr lang="uk-UA" dirty="0" smtClean="0"/>
              <a:t>підсумок.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Семінар-доповідь (за рефератом):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Вступне слово викладача;</a:t>
            </a:r>
          </a:p>
          <a:p>
            <a:r>
              <a:rPr lang="uk-UA" dirty="0" smtClean="0"/>
              <a:t>мета семінару;</a:t>
            </a:r>
          </a:p>
          <a:p>
            <a:r>
              <a:rPr lang="uk-UA" dirty="0" smtClean="0"/>
              <a:t> реферат;</a:t>
            </a:r>
          </a:p>
          <a:p>
            <a:r>
              <a:rPr lang="uk-UA" dirty="0" smtClean="0"/>
              <a:t>призначення  опонентів та обговорення їх функцій;</a:t>
            </a:r>
          </a:p>
          <a:p>
            <a:r>
              <a:rPr lang="uk-UA" dirty="0" smtClean="0"/>
              <a:t>призначення  рецензентів та обговорення їх функцій;</a:t>
            </a:r>
          </a:p>
          <a:p>
            <a:r>
              <a:rPr lang="uk-UA" dirty="0" smtClean="0"/>
              <a:t>Надання  рецензії;</a:t>
            </a:r>
          </a:p>
          <a:p>
            <a:r>
              <a:rPr lang="uk-UA" dirty="0" smtClean="0"/>
              <a:t>висновок.                       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ЯК ПІДГОТУВАТИ РЕФЕРАТ?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    </a:t>
            </a:r>
            <a:r>
              <a:rPr lang="ru-RU" b="1" dirty="0" smtClean="0"/>
              <a:t> </a:t>
            </a:r>
            <a:r>
              <a:rPr lang="uk-UA" dirty="0" smtClean="0"/>
              <a:t> </a:t>
            </a:r>
            <a:endParaRPr lang="ru-RU" dirty="0" smtClean="0"/>
          </a:p>
          <a:p>
            <a:r>
              <a:rPr lang="uk-UA" b="1" i="1" dirty="0" smtClean="0"/>
              <a:t>Реферат -</a:t>
            </a:r>
            <a:r>
              <a:rPr lang="uk-UA" dirty="0" smtClean="0"/>
              <a:t> це короткий виклад змісту книжки, статті тощо.</a:t>
            </a:r>
            <a:br>
              <a:rPr lang="uk-UA" dirty="0" smtClean="0"/>
            </a:br>
            <a:r>
              <a:rPr lang="uk-UA" dirty="0" smtClean="0"/>
              <a:t>Етапи роботи</a:t>
            </a:r>
            <a:br>
              <a:rPr lang="uk-UA" dirty="0" smtClean="0"/>
            </a:br>
            <a:r>
              <a:rPr lang="uk-UA" dirty="0" smtClean="0"/>
              <a:t>1. </a:t>
            </a:r>
            <a:r>
              <a:rPr lang="uk-UA" b="1" dirty="0" smtClean="0"/>
              <a:t>Доберіть літературу </a:t>
            </a:r>
            <a:r>
              <a:rPr lang="uk-UA" dirty="0" smtClean="0"/>
              <a:t>з відповідної теми, ознайомтеся з її змістом.</a:t>
            </a:r>
            <a:br>
              <a:rPr lang="uk-UA" dirty="0" smtClean="0"/>
            </a:br>
            <a:r>
              <a:rPr lang="uk-UA" dirty="0" smtClean="0"/>
              <a:t>2. </a:t>
            </a:r>
            <a:r>
              <a:rPr lang="uk-UA" b="1" dirty="0" smtClean="0"/>
              <a:t>Користуючись закладками</a:t>
            </a:r>
            <a:r>
              <a:rPr lang="uk-UA" dirty="0" smtClean="0"/>
              <a:t>, позначте найбільш змістовні місця або зробіть записи.</a:t>
            </a:r>
            <a:br>
              <a:rPr lang="uk-UA" dirty="0" smtClean="0"/>
            </a:br>
            <a:r>
              <a:rPr lang="uk-UA" dirty="0" smtClean="0"/>
              <a:t>3. </a:t>
            </a:r>
            <a:r>
              <a:rPr lang="uk-UA" b="1" dirty="0" smtClean="0"/>
              <a:t>Складіть план </a:t>
            </a:r>
            <a:r>
              <a:rPr lang="uk-UA" dirty="0" smtClean="0"/>
              <a:t>реферату.</a:t>
            </a:r>
            <a:br>
              <a:rPr lang="uk-UA" dirty="0" smtClean="0"/>
            </a:br>
            <a:r>
              <a:rPr lang="uk-UA" dirty="0" smtClean="0"/>
              <a:t>4. </a:t>
            </a:r>
            <a:r>
              <a:rPr lang="uk-UA" b="1" dirty="0" smtClean="0"/>
              <a:t>Напишіть реферат</a:t>
            </a:r>
            <a:r>
              <a:rPr lang="uk-UA" dirty="0" smtClean="0"/>
              <a:t>, у кінці якого обов’язково висловите своє ставлення до викладеної теми та її змісту.</a:t>
            </a:r>
            <a:br>
              <a:rPr lang="uk-UA" dirty="0" smtClean="0"/>
            </a:br>
            <a:r>
              <a:rPr lang="uk-UA" dirty="0" smtClean="0"/>
              <a:t>5. </a:t>
            </a:r>
            <a:r>
              <a:rPr lang="uk-UA" b="1" dirty="0" smtClean="0"/>
              <a:t>Прочитайте</a:t>
            </a:r>
            <a:r>
              <a:rPr lang="uk-UA" dirty="0" smtClean="0"/>
              <a:t> текст і відредагуйте його.</a:t>
            </a:r>
            <a:br>
              <a:rPr lang="uk-UA" dirty="0" smtClean="0"/>
            </a:br>
            <a:r>
              <a:rPr lang="uk-UA" dirty="0" smtClean="0"/>
              <a:t>6. </a:t>
            </a:r>
            <a:r>
              <a:rPr lang="uk-UA" b="1" dirty="0" smtClean="0"/>
              <a:t>Правильно</a:t>
            </a:r>
            <a:r>
              <a:rPr lang="uk-UA" dirty="0" smtClean="0"/>
              <a:t> оформите реферат.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Семінар. Коментоване читання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мета семінару; </a:t>
            </a:r>
          </a:p>
          <a:p>
            <a:r>
              <a:rPr lang="uk-UA" dirty="0" smtClean="0"/>
              <a:t>читання </a:t>
            </a:r>
            <a:r>
              <a:rPr lang="uk-UA" dirty="0" err="1" smtClean="0"/>
              <a:t>професійно-</a:t>
            </a:r>
            <a:r>
              <a:rPr lang="uk-UA" dirty="0" smtClean="0"/>
              <a:t> орієнтованого тексту; </a:t>
            </a:r>
          </a:p>
          <a:p>
            <a:r>
              <a:rPr lang="uk-UA" dirty="0" smtClean="0"/>
              <a:t>аналіз тексту;</a:t>
            </a:r>
          </a:p>
          <a:p>
            <a:r>
              <a:rPr lang="uk-UA" dirty="0" smtClean="0"/>
              <a:t> нотатки до тексту;</a:t>
            </a:r>
          </a:p>
          <a:p>
            <a:r>
              <a:rPr lang="uk-UA" dirty="0" smtClean="0"/>
              <a:t>висновок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ЯК СКЛАДАТИ КОНСПЕКТ </a:t>
            </a:r>
            <a:r>
              <a:rPr lang="uk-UA" b="1" dirty="0" smtClean="0"/>
              <a:t> ЛЕКЦІЇ?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        </a:t>
            </a:r>
            <a:r>
              <a:rPr lang="ru-RU" dirty="0" smtClean="0"/>
              <a:t> </a:t>
            </a:r>
          </a:p>
          <a:p>
            <a:r>
              <a:rPr lang="uk-UA" b="1" i="1" dirty="0" smtClean="0"/>
              <a:t>Основні вимоги до написання конспекту: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- системність і логіка матеріалу;</a:t>
            </a:r>
            <a:br>
              <a:rPr lang="uk-UA" dirty="0" smtClean="0"/>
            </a:br>
            <a:r>
              <a:rPr lang="uk-UA" dirty="0" smtClean="0"/>
              <a:t>- лаконічність, чіткість;</a:t>
            </a:r>
            <a:br>
              <a:rPr lang="uk-UA" dirty="0" smtClean="0"/>
            </a:br>
            <a:r>
              <a:rPr lang="uk-UA" dirty="0" smtClean="0"/>
              <a:t>- доказовість.</a:t>
            </a:r>
            <a:br>
              <a:rPr lang="uk-UA" dirty="0" smtClean="0"/>
            </a:br>
            <a:r>
              <a:rPr lang="uk-UA" b="1" dirty="0" smtClean="0"/>
              <a:t>Етапи роботи: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1. Прочитайте текст, позначте в ньому нові слова, імена, дати, незрозумілі місця.</a:t>
            </a:r>
            <a:br>
              <a:rPr lang="uk-UA" dirty="0" smtClean="0"/>
            </a:br>
            <a:r>
              <a:rPr lang="uk-UA" dirty="0" smtClean="0"/>
              <a:t>2. Складіть перелік основних думок, що містяться в тексті, складіть простий план.</a:t>
            </a:r>
            <a:br>
              <a:rPr lang="uk-UA" dirty="0" smtClean="0"/>
            </a:br>
            <a:r>
              <a:rPr lang="uk-UA" dirty="0" smtClean="0"/>
              <a:t>3. Знайдіть у словнику значення нових термінів, незрозумілих слів, випишіть їх у зошит.</a:t>
            </a:r>
            <a:br>
              <a:rPr lang="uk-UA" dirty="0" smtClean="0"/>
            </a:br>
            <a:r>
              <a:rPr lang="uk-UA" dirty="0" smtClean="0"/>
              <a:t>4. Читаючи текст вдруге, ведіть записи основних думок автора. Записи робіть своїми словами, не переписуючи текст дослівно.</a:t>
            </a:r>
            <a:br>
              <a:rPr lang="uk-UA" dirty="0" smtClean="0"/>
            </a:br>
            <a:r>
              <a:rPr lang="uk-UA" dirty="0" smtClean="0"/>
              <a:t>5. Користуйтеся правилами запису текстів.</a:t>
            </a:r>
            <a:br>
              <a:rPr lang="uk-UA" dirty="0" smtClean="0"/>
            </a:br>
            <a:r>
              <a:rPr lang="uk-UA" dirty="0" smtClean="0"/>
              <a:t>6. Прочитайте конспект </a:t>
            </a:r>
            <a:r>
              <a:rPr lang="uk-UA" dirty="0" smtClean="0"/>
              <a:t>і ще </a:t>
            </a:r>
            <a:r>
              <a:rPr lang="uk-UA" dirty="0" smtClean="0"/>
              <a:t>раз, доопрацюйте його.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ЯК ПРАЦЮВАТИ З ПІДРУЧНИКОМ?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1. </a:t>
            </a:r>
            <a:r>
              <a:rPr lang="uk-UA" b="1" dirty="0" smtClean="0"/>
              <a:t>Прочитайте</a:t>
            </a:r>
            <a:r>
              <a:rPr lang="uk-UA" dirty="0" smtClean="0"/>
              <a:t> весь навчальний матеріал з метою загального ознайомлення з його змістом.</a:t>
            </a:r>
            <a:br>
              <a:rPr lang="uk-UA" dirty="0" smtClean="0"/>
            </a:br>
            <a:r>
              <a:rPr lang="uk-UA" dirty="0" smtClean="0"/>
              <a:t>2</a:t>
            </a:r>
            <a:r>
              <a:rPr lang="uk-UA" b="1" dirty="0" smtClean="0"/>
              <a:t>. З</a:t>
            </a:r>
            <a:r>
              <a:rPr lang="ru-RU" b="1" dirty="0" smtClean="0"/>
              <a:t>’</a:t>
            </a:r>
            <a:r>
              <a:rPr lang="uk-UA" b="1" dirty="0" smtClean="0"/>
              <a:t>ясуйте значення </a:t>
            </a:r>
            <a:r>
              <a:rPr lang="uk-UA" dirty="0" smtClean="0"/>
              <a:t>важких та незрозумілих слів, термінів, понять та висловів за допомогою словника, записів у зошиті.</a:t>
            </a:r>
            <a:br>
              <a:rPr lang="uk-UA" dirty="0" smtClean="0"/>
            </a:br>
            <a:r>
              <a:rPr lang="uk-UA" dirty="0" smtClean="0"/>
              <a:t>3. </a:t>
            </a:r>
            <a:r>
              <a:rPr lang="uk-UA" b="1" dirty="0" smtClean="0"/>
              <a:t>Поділіть</a:t>
            </a:r>
            <a:r>
              <a:rPr lang="uk-UA" dirty="0" smtClean="0"/>
              <a:t> навчальний матеріал на частини.</a:t>
            </a:r>
            <a:br>
              <a:rPr lang="uk-UA" dirty="0" smtClean="0"/>
            </a:br>
            <a:r>
              <a:rPr lang="uk-UA" dirty="0" smtClean="0"/>
              <a:t>4</a:t>
            </a:r>
            <a:r>
              <a:rPr lang="uk-UA" b="1" dirty="0" smtClean="0"/>
              <a:t>. Визначте </a:t>
            </a:r>
            <a:r>
              <a:rPr lang="uk-UA" dirty="0" smtClean="0"/>
              <a:t>головну думку матеріалу, зробіть записи у формі плану, тез, запитань до тексту.</a:t>
            </a:r>
            <a:br>
              <a:rPr lang="uk-UA" dirty="0" smtClean="0"/>
            </a:br>
            <a:r>
              <a:rPr lang="uk-UA" dirty="0" smtClean="0"/>
              <a:t>5. </a:t>
            </a:r>
            <a:r>
              <a:rPr lang="uk-UA" b="1" dirty="0" smtClean="0"/>
              <a:t>Прочитайте </a:t>
            </a:r>
            <a:r>
              <a:rPr lang="uk-UA" dirty="0" smtClean="0"/>
              <a:t>текст ще раз, намагаючись переказати його зміст по </a:t>
            </a:r>
            <a:r>
              <a:rPr lang="uk-UA" dirty="0" err="1" smtClean="0"/>
              <a:t>пам</a:t>
            </a:r>
            <a:r>
              <a:rPr lang="ru-RU" dirty="0" smtClean="0"/>
              <a:t>’</a:t>
            </a:r>
            <a:r>
              <a:rPr lang="uk-UA" dirty="0" smtClean="0"/>
              <a:t>яті - спочатку у вигляді відповідей на окремі питання, а потім повністю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smtClean="0"/>
              <a:t>ЯК СКЛАСТИ ПЛАН ТЕКСТУ ПІДРУЧНИКА?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1. </a:t>
            </a:r>
            <a:r>
              <a:rPr lang="uk-UA" b="1" dirty="0" smtClean="0"/>
              <a:t>Прочитайте</a:t>
            </a:r>
            <a:r>
              <a:rPr lang="uk-UA" dirty="0" smtClean="0"/>
              <a:t> заголовок параграфа і подумайте, який зміст закладено в ньому.</a:t>
            </a:r>
            <a:br>
              <a:rPr lang="uk-UA" dirty="0" smtClean="0"/>
            </a:br>
            <a:r>
              <a:rPr lang="uk-UA" dirty="0" smtClean="0"/>
              <a:t>2</a:t>
            </a:r>
            <a:r>
              <a:rPr lang="uk-UA" b="1" dirty="0" smtClean="0"/>
              <a:t>. Прочитайте </a:t>
            </a:r>
            <a:r>
              <a:rPr lang="uk-UA" dirty="0" smtClean="0"/>
              <a:t>уважно параграф і виділіть у ньому нові терміни та поняття.</a:t>
            </a:r>
            <a:br>
              <a:rPr lang="uk-UA" dirty="0" smtClean="0"/>
            </a:br>
            <a:r>
              <a:rPr lang="uk-UA" dirty="0" smtClean="0"/>
              <a:t>3. </a:t>
            </a:r>
            <a:r>
              <a:rPr lang="uk-UA" b="1" dirty="0" smtClean="0"/>
              <a:t>Розгляньте</a:t>
            </a:r>
            <a:r>
              <a:rPr lang="uk-UA" dirty="0" smtClean="0"/>
              <a:t>, намагаючись зрозуміти малюнки, їх частини, що належать до тексту.</a:t>
            </a:r>
            <a:br>
              <a:rPr lang="uk-UA" dirty="0" smtClean="0"/>
            </a:br>
            <a:r>
              <a:rPr lang="uk-UA" dirty="0" smtClean="0"/>
              <a:t>4. </a:t>
            </a:r>
            <a:r>
              <a:rPr lang="uk-UA" b="1" dirty="0" smtClean="0"/>
              <a:t>Прочитайте</a:t>
            </a:r>
            <a:r>
              <a:rPr lang="uk-UA" dirty="0" smtClean="0"/>
              <a:t> текст окремо за абзацами і визначте, про що йдеться в кожному з них.</a:t>
            </a:r>
            <a:br>
              <a:rPr lang="uk-UA" dirty="0" smtClean="0"/>
            </a:br>
            <a:r>
              <a:rPr lang="uk-UA" dirty="0" smtClean="0"/>
              <a:t>5. </a:t>
            </a:r>
            <a:r>
              <a:rPr lang="uk-UA" b="1" dirty="0" smtClean="0"/>
              <a:t>Складіть план </a:t>
            </a:r>
            <a:r>
              <a:rPr lang="uk-UA" dirty="0" smtClean="0"/>
              <a:t>прочитаного тексту; пунктами плану можуть бути заголовки абзаців.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Головні компоненти лекції: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цільовий компонент, </a:t>
            </a:r>
          </a:p>
          <a:p>
            <a:r>
              <a:rPr lang="uk-UA" dirty="0" smtClean="0"/>
              <a:t>стимулююче-мотиваційний компонент, </a:t>
            </a:r>
          </a:p>
          <a:p>
            <a:r>
              <a:rPr lang="uk-UA" dirty="0" smtClean="0"/>
              <a:t>змістовний компонент,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операційно-діяльнісний</a:t>
            </a:r>
            <a:r>
              <a:rPr lang="uk-UA" dirty="0" smtClean="0"/>
              <a:t> компонент,</a:t>
            </a:r>
          </a:p>
          <a:p>
            <a:r>
              <a:rPr lang="uk-UA" dirty="0" smtClean="0"/>
              <a:t> контрольно-регулюючий компонент,</a:t>
            </a:r>
          </a:p>
          <a:p>
            <a:r>
              <a:rPr lang="uk-UA" dirty="0" smtClean="0"/>
              <a:t> оцінно-результативний компонент.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лекцій: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вступна лекція; </a:t>
            </a:r>
          </a:p>
          <a:p>
            <a:r>
              <a:rPr lang="uk-UA" dirty="0" smtClean="0"/>
              <a:t>оглядова лекція;</a:t>
            </a:r>
          </a:p>
          <a:p>
            <a:r>
              <a:rPr lang="uk-UA" dirty="0" smtClean="0"/>
              <a:t> лекція-бесіда;</a:t>
            </a:r>
          </a:p>
          <a:p>
            <a:r>
              <a:rPr lang="uk-UA" dirty="0" smtClean="0"/>
              <a:t> лекція "мозкова атака"</a:t>
            </a:r>
            <a:r>
              <a:rPr lang="uk-UA" b="1" dirty="0" smtClean="0"/>
              <a:t>;</a:t>
            </a:r>
            <a:r>
              <a:rPr lang="uk-UA" dirty="0" smtClean="0"/>
              <a:t> </a:t>
            </a:r>
          </a:p>
          <a:p>
            <a:r>
              <a:rPr lang="uk-UA" dirty="0" smtClean="0"/>
              <a:t>лекція-дискусія; </a:t>
            </a:r>
          </a:p>
          <a:p>
            <a:r>
              <a:rPr lang="uk-UA" dirty="0" smtClean="0"/>
              <a:t>лекція з розбором конкретних ситуацій; </a:t>
            </a:r>
          </a:p>
          <a:p>
            <a:r>
              <a:rPr lang="uk-UA" dirty="0" smtClean="0"/>
              <a:t>лекція-консультація; </a:t>
            </a:r>
          </a:p>
          <a:p>
            <a:r>
              <a:rPr lang="uk-UA" dirty="0" smtClean="0"/>
              <a:t>проблемна лекція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читання лекцій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 структура;</a:t>
            </a:r>
          </a:p>
          <a:p>
            <a:r>
              <a:rPr lang="uk-UA" dirty="0" smtClean="0"/>
              <a:t> логіка викладання;</a:t>
            </a:r>
          </a:p>
          <a:p>
            <a:r>
              <a:rPr lang="uk-UA" dirty="0" smtClean="0"/>
              <a:t> література основна і додаткова;</a:t>
            </a:r>
          </a:p>
          <a:p>
            <a:r>
              <a:rPr lang="uk-UA" dirty="0" smtClean="0"/>
              <a:t> роз'яснення нових термінів;</a:t>
            </a:r>
          </a:p>
          <a:p>
            <a:r>
              <a:rPr lang="uk-UA" dirty="0" smtClean="0"/>
              <a:t> викладання лекційного матеріалу, а саме, методологія проблеми, теоретичні основи проблеми, наукові школи з даної проблеми, меж предметні та </a:t>
            </a:r>
            <a:r>
              <a:rPr lang="uk-UA" dirty="0" err="1" smtClean="0"/>
              <a:t>внутрішньопредметні</a:t>
            </a:r>
            <a:r>
              <a:rPr lang="uk-UA" dirty="0" smtClean="0"/>
              <a:t> зв'язки, </a:t>
            </a:r>
          </a:p>
          <a:p>
            <a:r>
              <a:rPr lang="uk-UA" dirty="0" smtClean="0"/>
              <a:t>методи та методичні прийоми для кращого викладання лекційного матеріалу,</a:t>
            </a:r>
          </a:p>
          <a:p>
            <a:r>
              <a:rPr lang="uk-UA" dirty="0" smtClean="0"/>
              <a:t> використання структурно-логічних схем, НЗН,</a:t>
            </a:r>
          </a:p>
          <a:p>
            <a:r>
              <a:rPr lang="uk-UA" dirty="0" smtClean="0"/>
              <a:t> висновки на підставі наведеної аргументації ідей, нових думок.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Лекція-бесіда, її особливості: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умови виконання лекції-бесіди; </a:t>
            </a:r>
          </a:p>
          <a:p>
            <a:r>
              <a:rPr lang="uk-UA" dirty="0" smtClean="0"/>
              <a:t>шляхи розвитку лекції-бесіди; </a:t>
            </a:r>
          </a:p>
          <a:p>
            <a:r>
              <a:rPr lang="uk-UA" dirty="0" smtClean="0"/>
              <a:t>види лекції-бесіди, які може використовувати викладач;</a:t>
            </a:r>
          </a:p>
          <a:p>
            <a:r>
              <a:rPr lang="uk-UA" dirty="0" smtClean="0"/>
              <a:t> обґрунтування відповідного виду лекції-бесіди;</a:t>
            </a:r>
          </a:p>
          <a:p>
            <a:r>
              <a:rPr lang="uk-UA" dirty="0" smtClean="0"/>
              <a:t> цілі лекції-бесіди; </a:t>
            </a:r>
          </a:p>
          <a:p>
            <a:r>
              <a:rPr lang="uk-UA" dirty="0" smtClean="0"/>
              <a:t>характеристика лекції-бесіди;</a:t>
            </a:r>
          </a:p>
          <a:p>
            <a:r>
              <a:rPr lang="uk-UA" dirty="0" smtClean="0"/>
              <a:t> методичні прийоми лекції-бесіди;</a:t>
            </a:r>
          </a:p>
          <a:p>
            <a:r>
              <a:rPr lang="uk-UA" dirty="0" smtClean="0"/>
              <a:t> методичні прийоми активізації мислення студентів.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Лекція</a:t>
            </a:r>
            <a:r>
              <a:rPr lang="ru-RU" dirty="0" smtClean="0"/>
              <a:t> -</a:t>
            </a:r>
            <a:r>
              <a:rPr lang="ru-RU" dirty="0" err="1" smtClean="0"/>
              <a:t>бесіда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dirty="0" smtClean="0"/>
              <a:t>На початку лекції викладач задає аудиторії питання, призначене не для контролю успішності, засвоєння знань, а для виявлення дум­ки і рівня ознайомленості слухачів з даною проблемою, ступеня їх готовності до сприйняття наступного матеріалу.</a:t>
            </a:r>
          </a:p>
          <a:p>
            <a:r>
              <a:rPr lang="uk-UA" sz="1600" dirty="0" smtClean="0"/>
              <a:t> Питання адресуються всій аудиторії; слухачі відповідають з місць. Для економії часу питання треба формулювати так, щоб на них можна було давати однозначні відповіді. </a:t>
            </a:r>
          </a:p>
          <a:p>
            <a:r>
              <a:rPr lang="uk-UA" sz="1600" dirty="0" smtClean="0"/>
              <a:t>З урахуванням думок викладач будує свої міркування під час лекції і має при цьому можливість викласти найбільш доказово наступну тезу виступу. </a:t>
            </a:r>
          </a:p>
          <a:p>
            <a:r>
              <a:rPr lang="uk-UA" sz="1600" dirty="0" smtClean="0"/>
              <a:t>Питання можуть бути як елементарні (для того, щоб зосередити увагу слухачів), так і проблемні. </a:t>
            </a:r>
          </a:p>
          <a:p>
            <a:r>
              <a:rPr lang="uk-UA" sz="1600" dirty="0" smtClean="0"/>
              <a:t>Слухачі, обмірковуючи відповідь на задане питання, отримують можливість самостійно дійти висновків і узагальнень, які викладач мав їм повідомити в якості нових знань, або ж зрозуміти глибину і важливість проблеми, яка обговорюється; останнє, в свою чергу, підвищує інтерес і ступінь сприйняття матеріалу.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Лекція "мозкова атака", її особливості: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характеристика закономірності (або процесу, явища, правила);</a:t>
            </a:r>
          </a:p>
          <a:p>
            <a:r>
              <a:rPr lang="uk-UA" dirty="0" smtClean="0"/>
              <a:t> знання студентами цієї закономірності (процесу, явища, правила);</a:t>
            </a:r>
          </a:p>
          <a:p>
            <a:r>
              <a:rPr lang="uk-UA" dirty="0" smtClean="0"/>
              <a:t> практичний досвід студентів з цієї закономірності (процесу, явища, правила);</a:t>
            </a:r>
          </a:p>
          <a:p>
            <a:r>
              <a:rPr lang="uk-UA" dirty="0" smtClean="0"/>
              <a:t>теоретична база для практичного та колективного досвіду студентів;</a:t>
            </a:r>
          </a:p>
          <a:p>
            <a:r>
              <a:rPr lang="uk-UA" dirty="0" smtClean="0"/>
              <a:t> висновки щодо закономірності (або процесу, явища, правила),</a:t>
            </a:r>
          </a:p>
          <a:p>
            <a:r>
              <a:rPr lang="uk-UA" dirty="0" smtClean="0"/>
              <a:t> поєднання теоретичної бази,  колективного знання та практичного досвіду студентів.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лекції-дискусії: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вступне слово викладача;</a:t>
            </a:r>
          </a:p>
          <a:p>
            <a:r>
              <a:rPr lang="uk-UA" dirty="0" smtClean="0"/>
              <a:t> розкриття теми і мети дискусії;</a:t>
            </a:r>
          </a:p>
          <a:p>
            <a:r>
              <a:rPr lang="uk-UA" dirty="0" smtClean="0"/>
              <a:t> розвиток дискусії (питання, висловлювання (усні, письмові, ілюстративні));</a:t>
            </a:r>
          </a:p>
          <a:p>
            <a:r>
              <a:rPr lang="uk-UA" dirty="0" smtClean="0"/>
              <a:t> підбиття підсумків дискусії (теоретичні висновки, практичне значення, рекомендації).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1321</Words>
  <PresentationFormat>Экран (4:3)</PresentationFormat>
  <Paragraphs>199</Paragraphs>
  <Slides>27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ЛЕКЦІЇ. СЕМІНАРСЬКІ ЗАНЯТТЯ:характеристика</vt:lpstr>
      <vt:lpstr>Лекція. Характеристика лекції та загальні вимоги до неї: </vt:lpstr>
      <vt:lpstr>Головні компоненти лекції:</vt:lpstr>
      <vt:lpstr>Класифікація лекцій:</vt:lpstr>
      <vt:lpstr>Методика читання лекцій</vt:lpstr>
      <vt:lpstr>Лекція-бесіда, її особливості:</vt:lpstr>
      <vt:lpstr>Лекція -бесіда</vt:lpstr>
      <vt:lpstr>Лекція "мозкова атака", її особливості:</vt:lpstr>
      <vt:lpstr>Структура лекції-дискусії:</vt:lpstr>
      <vt:lpstr>Лекція-дискусія</vt:lpstr>
      <vt:lpstr>Лекція з розбором конкретних ситуацій. Її особливості:</vt:lpstr>
      <vt:lpstr>Лекція з розбором конкретних ситуацій</vt:lpstr>
      <vt:lpstr>Лекція-консультація, її особливості:</vt:lpstr>
      <vt:lpstr>Лекція-консультація</vt:lpstr>
      <vt:lpstr>Проблемна лекція, її особливості:</vt:lpstr>
      <vt:lpstr>Динаміка лекції.</vt:lpstr>
      <vt:lpstr>Семінари. Класифікація семінарів за змістом, об'єктом, вимогами: </vt:lpstr>
      <vt:lpstr>Класифікація семінарів за метою навчання:</vt:lpstr>
      <vt:lpstr>Класифікація семінарів за формою проведення:</vt:lpstr>
      <vt:lpstr>Семінар-бесіда:</vt:lpstr>
      <vt:lpstr>Семінар. Вирішення завдань:</vt:lpstr>
      <vt:lpstr>Семінар-доповідь (за рефератом):</vt:lpstr>
      <vt:lpstr>ЯК ПІДГОТУВАТИ РЕФЕРАТ?</vt:lpstr>
      <vt:lpstr>Семінар. Коментоване читання :</vt:lpstr>
      <vt:lpstr>ЯК СКЛАДАТИ КОНСПЕКТ  ЛЕКЦІЇ?</vt:lpstr>
      <vt:lpstr>ЯК ПРАЦЮВАТИ З ПІДРУЧНИКОМ? </vt:lpstr>
      <vt:lpstr>ЯК СКЛАСТИ ПЛАН ТЕКСТУ ПІДРУЧНИКА?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Навчання. Види навчання:</dc:title>
  <dc:creator>ОЛЬГА</dc:creator>
  <cp:lastModifiedBy>User</cp:lastModifiedBy>
  <cp:revision>13</cp:revision>
  <dcterms:created xsi:type="dcterms:W3CDTF">2012-12-16T17:28:44Z</dcterms:created>
  <dcterms:modified xsi:type="dcterms:W3CDTF">2020-04-13T10:23:11Z</dcterms:modified>
</cp:coreProperties>
</file>