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82" r:id="rId17"/>
    <p:sldId id="273" r:id="rId18"/>
    <p:sldId id="272" r:id="rId19"/>
    <p:sldId id="28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США</c:v>
                </c:pt>
                <c:pt idx="1">
                  <c:v>Аргентина</c:v>
                </c:pt>
                <c:pt idx="2">
                  <c:v>РФ</c:v>
                </c:pt>
                <c:pt idx="3">
                  <c:v>Франція</c:v>
                </c:pt>
                <c:pt idx="4">
                  <c:v>Канада</c:v>
                </c:pt>
                <c:pt idx="5">
                  <c:v>Україна</c:v>
                </c:pt>
                <c:pt idx="6">
                  <c:v>Інші країни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19.73</c:v>
                </c:pt>
                <c:pt idx="1">
                  <c:v>8.65</c:v>
                </c:pt>
                <c:pt idx="2">
                  <c:v>7.41</c:v>
                </c:pt>
                <c:pt idx="3">
                  <c:v>6.64</c:v>
                </c:pt>
                <c:pt idx="4">
                  <c:v>5.42</c:v>
                </c:pt>
                <c:pt idx="5">
                  <c:v>5.35</c:v>
                </c:pt>
                <c:pt idx="6">
                  <c:v>46.8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Японія</c:v>
                </c:pt>
                <c:pt idx="1">
                  <c:v>Китай</c:v>
                </c:pt>
                <c:pt idx="2">
                  <c:v>Мексика</c:v>
                </c:pt>
                <c:pt idx="3">
                  <c:v>Саудівська Аравія</c:v>
                </c:pt>
                <c:pt idx="4">
                  <c:v>Інші країни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5.35</c:v>
                </c:pt>
                <c:pt idx="1">
                  <c:v>5.03</c:v>
                </c:pt>
                <c:pt idx="2">
                  <c:v>4.72</c:v>
                </c:pt>
                <c:pt idx="3">
                  <c:v>3.43</c:v>
                </c:pt>
                <c:pt idx="4">
                  <c:v>81.47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США</c:v>
                </c:pt>
                <c:pt idx="1">
                  <c:v>Бразилія</c:v>
                </c:pt>
                <c:pt idx="2">
                  <c:v>Німеччина</c:v>
                </c:pt>
                <c:pt idx="3">
                  <c:v>Голандія</c:v>
                </c:pt>
                <c:pt idx="4">
                  <c:v>Океанія</c:v>
                </c:pt>
                <c:pt idx="5">
                  <c:v>Інші Країни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14.06</c:v>
                </c:pt>
                <c:pt idx="1">
                  <c:v>14.06</c:v>
                </c:pt>
                <c:pt idx="2">
                  <c:v>7.06</c:v>
                </c:pt>
                <c:pt idx="3">
                  <c:v>6.21</c:v>
                </c:pt>
                <c:pt idx="4">
                  <c:v>5.89</c:v>
                </c:pt>
                <c:pt idx="5">
                  <c:v>52.72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Китай</c:v>
                </c:pt>
                <c:pt idx="1">
                  <c:v>Японія</c:v>
                </c:pt>
                <c:pt idx="2">
                  <c:v>Німеччина</c:v>
                </c:pt>
                <c:pt idx="3">
                  <c:v>Великобританія</c:v>
                </c:pt>
                <c:pt idx="4">
                  <c:v>США</c:v>
                </c:pt>
                <c:pt idx="5">
                  <c:v>Інші країни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7.24</c:v>
                </c:pt>
                <c:pt idx="1">
                  <c:v>6.95</c:v>
                </c:pt>
                <c:pt idx="2">
                  <c:v>5.6</c:v>
                </c:pt>
                <c:pt idx="3">
                  <c:v>5.53</c:v>
                </c:pt>
                <c:pt idx="4">
                  <c:v>4.6900000000000004</c:v>
                </c:pt>
                <c:pt idx="5">
                  <c:v>69.989999999999995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1383E-0F37-43A8-A98C-B31501064CBC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CDFC5-8EBC-43A7-A5AA-EC0CEB132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31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DFC5-8EBC-43A7-A5AA-EC0CEB13249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282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87220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Franklin Gothic Heavy" pitchFamily="34" charset="0"/>
              </a:rPr>
              <a:t>С</a:t>
            </a:r>
            <a:r>
              <a:rPr lang="uk-UA" dirty="0" err="1" smtClean="0">
                <a:latin typeface="Franklin Gothic Heavy" pitchFamily="34" charset="0"/>
              </a:rPr>
              <a:t>ільське</a:t>
            </a:r>
            <a:r>
              <a:rPr lang="uk-UA" dirty="0" smtClean="0">
                <a:latin typeface="Franklin Gothic Heavy" pitchFamily="34" charset="0"/>
              </a:rPr>
              <a:t> господарство як галузь глобальної економіки </a:t>
            </a:r>
            <a:endParaRPr lang="ru-RU" dirty="0">
              <a:latin typeface="Franklin Gothic Heavy" pitchFamily="34" charset="0"/>
            </a:endParaRPr>
          </a:p>
        </p:txBody>
      </p:sp>
      <p:pic>
        <p:nvPicPr>
          <p:cNvPr id="1028" name="Picture 4" descr="Картинки по запросу &quot;сельское хозяйство мир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8183216" cy="35238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2160" y="116632"/>
            <a:ext cx="299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К</a:t>
            </a:r>
            <a:r>
              <a:rPr lang="uk-UA" sz="1600" dirty="0" err="1" smtClean="0"/>
              <a:t>оломієць</a:t>
            </a:r>
            <a:r>
              <a:rPr lang="uk-UA" sz="1600" dirty="0" smtClean="0"/>
              <a:t> Богдан. МВСКРС - 17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0145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2243" y="1175768"/>
            <a:ext cx="8758848" cy="1945727"/>
            <a:chOff x="252243" y="1175768"/>
            <a:chExt cx="8758848" cy="1945727"/>
          </a:xfrm>
        </p:grpSpPr>
        <p:sp>
          <p:nvSpPr>
            <p:cNvPr id="3" name="Полилиния 2"/>
            <p:cNvSpPr/>
            <p:nvPr/>
          </p:nvSpPr>
          <p:spPr>
            <a:xfrm>
              <a:off x="4631668" y="2000417"/>
              <a:ext cx="3732084" cy="2043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02178"/>
                  </a:lnTo>
                  <a:lnTo>
                    <a:pt x="3732084" y="102178"/>
                  </a:lnTo>
                  <a:lnTo>
                    <a:pt x="3732084" y="204357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Полилиния 3"/>
            <p:cNvSpPr/>
            <p:nvPr/>
          </p:nvSpPr>
          <p:spPr>
            <a:xfrm>
              <a:off x="4631668" y="2000417"/>
              <a:ext cx="2068452" cy="2043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02178"/>
                  </a:lnTo>
                  <a:lnTo>
                    <a:pt x="2068452" y="102178"/>
                  </a:lnTo>
                  <a:lnTo>
                    <a:pt x="2068452" y="204357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Полилиния 4"/>
            <p:cNvSpPr/>
            <p:nvPr/>
          </p:nvSpPr>
          <p:spPr>
            <a:xfrm>
              <a:off x="4631668" y="2000417"/>
              <a:ext cx="316047" cy="2043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02178"/>
                  </a:lnTo>
                  <a:lnTo>
                    <a:pt x="316047" y="102178"/>
                  </a:lnTo>
                  <a:lnTo>
                    <a:pt x="316047" y="204357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олилиния 5"/>
            <p:cNvSpPr/>
            <p:nvPr/>
          </p:nvSpPr>
          <p:spPr>
            <a:xfrm>
              <a:off x="2967535" y="2000417"/>
              <a:ext cx="1664132" cy="19581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664132" y="0"/>
                  </a:moveTo>
                  <a:lnTo>
                    <a:pt x="1664132" y="93639"/>
                  </a:lnTo>
                  <a:lnTo>
                    <a:pt x="0" y="93639"/>
                  </a:lnTo>
                  <a:lnTo>
                    <a:pt x="0" y="195817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999699" y="2000417"/>
              <a:ext cx="3631968" cy="2043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631968" y="0"/>
                  </a:moveTo>
                  <a:lnTo>
                    <a:pt x="3631968" y="102178"/>
                  </a:lnTo>
                  <a:lnTo>
                    <a:pt x="0" y="102178"/>
                  </a:lnTo>
                  <a:lnTo>
                    <a:pt x="0" y="204357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3549057" y="1175768"/>
              <a:ext cx="2165220" cy="824648"/>
            </a:xfrm>
            <a:custGeom>
              <a:avLst/>
              <a:gdLst>
                <a:gd name="connsiteX0" fmla="*/ 0 w 2165220"/>
                <a:gd name="connsiteY0" fmla="*/ 0 h 824648"/>
                <a:gd name="connsiteX1" fmla="*/ 2165220 w 2165220"/>
                <a:gd name="connsiteY1" fmla="*/ 0 h 824648"/>
                <a:gd name="connsiteX2" fmla="*/ 2165220 w 2165220"/>
                <a:gd name="connsiteY2" fmla="*/ 824648 h 824648"/>
                <a:gd name="connsiteX3" fmla="*/ 0 w 2165220"/>
                <a:gd name="connsiteY3" fmla="*/ 824648 h 824648"/>
                <a:gd name="connsiteX4" fmla="*/ 0 w 2165220"/>
                <a:gd name="connsiteY4" fmla="*/ 0 h 82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5220" h="824648">
                  <a:moveTo>
                    <a:pt x="0" y="0"/>
                  </a:moveTo>
                  <a:lnTo>
                    <a:pt x="2165220" y="0"/>
                  </a:lnTo>
                  <a:lnTo>
                    <a:pt x="2165220" y="824648"/>
                  </a:lnTo>
                  <a:lnTo>
                    <a:pt x="0" y="8246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err="1"/>
                <a:t>Рослинництво</a:t>
              </a:r>
              <a:endParaRPr lang="ru-RU" sz="1300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52243" y="2204774"/>
              <a:ext cx="1494910" cy="912838"/>
            </a:xfrm>
            <a:custGeom>
              <a:avLst/>
              <a:gdLst>
                <a:gd name="connsiteX0" fmla="*/ 0 w 1494910"/>
                <a:gd name="connsiteY0" fmla="*/ 0 h 912838"/>
                <a:gd name="connsiteX1" fmla="*/ 1494910 w 1494910"/>
                <a:gd name="connsiteY1" fmla="*/ 0 h 912838"/>
                <a:gd name="connsiteX2" fmla="*/ 1494910 w 1494910"/>
                <a:gd name="connsiteY2" fmla="*/ 912838 h 912838"/>
                <a:gd name="connsiteX3" fmla="*/ 0 w 1494910"/>
                <a:gd name="connsiteY3" fmla="*/ 912838 h 912838"/>
                <a:gd name="connsiteX4" fmla="*/ 0 w 1494910"/>
                <a:gd name="connsiteY4" fmla="*/ 0 h 91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910" h="912838">
                  <a:moveTo>
                    <a:pt x="0" y="0"/>
                  </a:moveTo>
                  <a:lnTo>
                    <a:pt x="1494910" y="0"/>
                  </a:lnTo>
                  <a:lnTo>
                    <a:pt x="1494910" y="912838"/>
                  </a:lnTo>
                  <a:lnTo>
                    <a:pt x="0" y="9128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err="1"/>
                <a:t>зернове</a:t>
              </a:r>
              <a:r>
                <a:rPr lang="ru-RU" dirty="0"/>
                <a:t> </a:t>
              </a:r>
              <a:r>
                <a:rPr lang="ru-RU" dirty="0" err="1"/>
                <a:t>виробництво</a:t>
              </a:r>
              <a:endParaRPr lang="ru-RU" sz="18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939668" y="2196235"/>
              <a:ext cx="2055734" cy="916721"/>
            </a:xfrm>
            <a:custGeom>
              <a:avLst/>
              <a:gdLst>
                <a:gd name="connsiteX0" fmla="*/ 0 w 2055734"/>
                <a:gd name="connsiteY0" fmla="*/ 0 h 916721"/>
                <a:gd name="connsiteX1" fmla="*/ 2055734 w 2055734"/>
                <a:gd name="connsiteY1" fmla="*/ 0 h 916721"/>
                <a:gd name="connsiteX2" fmla="*/ 2055734 w 2055734"/>
                <a:gd name="connsiteY2" fmla="*/ 916721 h 916721"/>
                <a:gd name="connsiteX3" fmla="*/ 0 w 2055734"/>
                <a:gd name="connsiteY3" fmla="*/ 916721 h 916721"/>
                <a:gd name="connsiteX4" fmla="*/ 0 w 2055734"/>
                <a:gd name="connsiteY4" fmla="*/ 0 h 91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5734" h="916721">
                  <a:moveTo>
                    <a:pt x="0" y="0"/>
                  </a:moveTo>
                  <a:lnTo>
                    <a:pt x="2055734" y="0"/>
                  </a:lnTo>
                  <a:lnTo>
                    <a:pt x="2055734" y="916721"/>
                  </a:lnTo>
                  <a:lnTo>
                    <a:pt x="0" y="9167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err="1"/>
                <a:t>кормовиробництво</a:t>
              </a:r>
              <a:endParaRPr lang="ru-RU" sz="1300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4211602" y="2204774"/>
              <a:ext cx="1472226" cy="916721"/>
            </a:xfrm>
            <a:custGeom>
              <a:avLst/>
              <a:gdLst>
                <a:gd name="connsiteX0" fmla="*/ 0 w 1472226"/>
                <a:gd name="connsiteY0" fmla="*/ 0 h 916721"/>
                <a:gd name="connsiteX1" fmla="*/ 1472226 w 1472226"/>
                <a:gd name="connsiteY1" fmla="*/ 0 h 916721"/>
                <a:gd name="connsiteX2" fmla="*/ 1472226 w 1472226"/>
                <a:gd name="connsiteY2" fmla="*/ 916721 h 916721"/>
                <a:gd name="connsiteX3" fmla="*/ 0 w 1472226"/>
                <a:gd name="connsiteY3" fmla="*/ 916721 h 916721"/>
                <a:gd name="connsiteX4" fmla="*/ 0 w 1472226"/>
                <a:gd name="connsiteY4" fmla="*/ 0 h 91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2226" h="916721">
                  <a:moveTo>
                    <a:pt x="0" y="0"/>
                  </a:moveTo>
                  <a:lnTo>
                    <a:pt x="1472226" y="0"/>
                  </a:lnTo>
                  <a:lnTo>
                    <a:pt x="1472226" y="916721"/>
                  </a:lnTo>
                  <a:lnTo>
                    <a:pt x="0" y="9167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err="1"/>
                <a:t>технічні</a:t>
              </a:r>
              <a:r>
                <a:rPr lang="ru-RU" dirty="0"/>
                <a:t> </a:t>
              </a:r>
              <a:r>
                <a:rPr lang="ru-RU" dirty="0" err="1"/>
                <a:t>культури</a:t>
              </a:r>
              <a:endParaRPr lang="ru-RU" sz="1800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888186" y="2204774"/>
              <a:ext cx="1623869" cy="878608"/>
            </a:xfrm>
            <a:custGeom>
              <a:avLst/>
              <a:gdLst>
                <a:gd name="connsiteX0" fmla="*/ 0 w 1623869"/>
                <a:gd name="connsiteY0" fmla="*/ 0 h 878608"/>
                <a:gd name="connsiteX1" fmla="*/ 1623869 w 1623869"/>
                <a:gd name="connsiteY1" fmla="*/ 0 h 878608"/>
                <a:gd name="connsiteX2" fmla="*/ 1623869 w 1623869"/>
                <a:gd name="connsiteY2" fmla="*/ 878608 h 878608"/>
                <a:gd name="connsiteX3" fmla="*/ 0 w 1623869"/>
                <a:gd name="connsiteY3" fmla="*/ 878608 h 878608"/>
                <a:gd name="connsiteX4" fmla="*/ 0 w 1623869"/>
                <a:gd name="connsiteY4" fmla="*/ 0 h 87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3869" h="878608">
                  <a:moveTo>
                    <a:pt x="0" y="0"/>
                  </a:moveTo>
                  <a:lnTo>
                    <a:pt x="1623869" y="0"/>
                  </a:lnTo>
                  <a:lnTo>
                    <a:pt x="1623869" y="878608"/>
                  </a:lnTo>
                  <a:lnTo>
                    <a:pt x="0" y="8786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err="1"/>
                <a:t>овочівництво</a:t>
              </a:r>
              <a:endParaRPr lang="ru-RU" sz="1400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7716412" y="2204774"/>
              <a:ext cx="1294679" cy="916721"/>
            </a:xfrm>
            <a:custGeom>
              <a:avLst/>
              <a:gdLst>
                <a:gd name="connsiteX0" fmla="*/ 0 w 1294679"/>
                <a:gd name="connsiteY0" fmla="*/ 0 h 916721"/>
                <a:gd name="connsiteX1" fmla="*/ 1294679 w 1294679"/>
                <a:gd name="connsiteY1" fmla="*/ 0 h 916721"/>
                <a:gd name="connsiteX2" fmla="*/ 1294679 w 1294679"/>
                <a:gd name="connsiteY2" fmla="*/ 916721 h 916721"/>
                <a:gd name="connsiteX3" fmla="*/ 0 w 1294679"/>
                <a:gd name="connsiteY3" fmla="*/ 916721 h 916721"/>
                <a:gd name="connsiteX4" fmla="*/ 0 w 1294679"/>
                <a:gd name="connsiteY4" fmla="*/ 0 h 91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4679" h="916721">
                  <a:moveTo>
                    <a:pt x="0" y="0"/>
                  </a:moveTo>
                  <a:lnTo>
                    <a:pt x="1294679" y="0"/>
                  </a:lnTo>
                  <a:lnTo>
                    <a:pt x="1294679" y="916721"/>
                  </a:lnTo>
                  <a:lnTo>
                    <a:pt x="0" y="9167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err="1"/>
                <a:t>садівництво</a:t>
              </a:r>
              <a:endParaRPr lang="ru-RU" sz="1400" kern="1200" dirty="0"/>
            </a:p>
          </p:txBody>
        </p:sp>
      </p:grpSp>
      <p:pic>
        <p:nvPicPr>
          <p:cNvPr id="10242" name="Picture 2" descr="Картинки по запросу &quot;виноград вектор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33" y="4149080"/>
            <a:ext cx="1430367" cy="190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артинки по запросу &quot;морковь вектор&quot;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32"/>
          <a:stretch/>
        </p:blipFill>
        <p:spPr bwMode="auto">
          <a:xfrm>
            <a:off x="6287723" y="4149104"/>
            <a:ext cx="1042237" cy="190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Картинки по запросу &quot;подсолнух вектор&quot;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557"/>
          <a:stretch/>
        </p:blipFill>
        <p:spPr bwMode="auto">
          <a:xfrm>
            <a:off x="3995744" y="3933056"/>
            <a:ext cx="2232248" cy="197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Картинки по запросу &quot;кукуруза вектор&quot;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37947"/>
            <a:ext cx="1794759" cy="187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Картинки по запросу &quot;пшеница вектор&quot;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62" y="4041771"/>
            <a:ext cx="1553244" cy="212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39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4401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000" dirty="0"/>
              <a:t>Роль </a:t>
            </a:r>
            <a:r>
              <a:rPr lang="ru-RU" sz="2000" dirty="0" err="1"/>
              <a:t>сільського</a:t>
            </a:r>
            <a:r>
              <a:rPr lang="ru-RU" sz="2000" dirty="0"/>
              <a:t> </a:t>
            </a:r>
            <a:r>
              <a:rPr lang="ru-RU" sz="2000" dirty="0" err="1"/>
              <a:t>господарства</a:t>
            </a:r>
            <a:r>
              <a:rPr lang="ru-RU" sz="2000" dirty="0"/>
              <a:t> в </a:t>
            </a:r>
            <a:r>
              <a:rPr lang="ru-RU" sz="2000" dirty="0" err="1"/>
              <a:t>економіці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країн</a:t>
            </a:r>
            <a:r>
              <a:rPr lang="ru-RU" sz="2000" dirty="0"/>
              <a:t> і </a:t>
            </a:r>
            <a:r>
              <a:rPr lang="ru-RU" sz="2000" dirty="0" err="1"/>
              <a:t>районів</a:t>
            </a:r>
            <a:r>
              <a:rPr lang="ru-RU" sz="2000" dirty="0"/>
              <a:t> сильно </a:t>
            </a:r>
            <a:r>
              <a:rPr lang="ru-RU" sz="2000" dirty="0" err="1"/>
              <a:t>розрізняється</a:t>
            </a:r>
            <a:r>
              <a:rPr lang="ru-RU" sz="2000" dirty="0"/>
              <a:t>. </a:t>
            </a:r>
            <a:r>
              <a:rPr lang="ru-RU" sz="2000" dirty="0" err="1"/>
              <a:t>Географія</a:t>
            </a:r>
            <a:r>
              <a:rPr lang="ru-RU" sz="2000" dirty="0"/>
              <a:t> </a:t>
            </a:r>
            <a:r>
              <a:rPr lang="ru-RU" sz="2000" dirty="0" err="1"/>
              <a:t>сільського</a:t>
            </a:r>
            <a:r>
              <a:rPr lang="ru-RU" sz="2000" dirty="0"/>
              <a:t> </a:t>
            </a:r>
            <a:r>
              <a:rPr lang="ru-RU" sz="2000" dirty="0" err="1"/>
              <a:t>господарства</a:t>
            </a:r>
            <a:r>
              <a:rPr lang="ru-RU" sz="2000" dirty="0"/>
              <a:t> </a:t>
            </a:r>
            <a:r>
              <a:rPr lang="ru-RU" sz="2000" dirty="0" err="1"/>
              <a:t>відрізняється</a:t>
            </a:r>
            <a:r>
              <a:rPr lang="ru-RU" sz="2000" dirty="0"/>
              <a:t> </a:t>
            </a:r>
            <a:r>
              <a:rPr lang="ru-RU" sz="2000" dirty="0" err="1"/>
              <a:t>винятковим</a:t>
            </a:r>
            <a:r>
              <a:rPr lang="ru-RU" sz="2000" dirty="0"/>
              <a:t> </a:t>
            </a:r>
            <a:r>
              <a:rPr lang="ru-RU" sz="2000" dirty="0" err="1"/>
              <a:t>різноманіттям</a:t>
            </a:r>
            <a:r>
              <a:rPr lang="ru-RU" sz="2000" dirty="0"/>
              <a:t> форм </a:t>
            </a:r>
            <a:r>
              <a:rPr lang="ru-RU" sz="2000" dirty="0" err="1"/>
              <a:t>виробництва</a:t>
            </a:r>
            <a:r>
              <a:rPr lang="ru-RU" sz="2000" dirty="0"/>
              <a:t> і </a:t>
            </a:r>
            <a:r>
              <a:rPr lang="ru-RU" sz="2000" dirty="0" err="1"/>
              <a:t>аграрних</a:t>
            </a:r>
            <a:r>
              <a:rPr lang="ru-RU" sz="2000" dirty="0"/>
              <a:t> </a:t>
            </a:r>
            <a:r>
              <a:rPr lang="ru-RU" sz="2000" dirty="0" err="1"/>
              <a:t>відносин</a:t>
            </a:r>
            <a:r>
              <a:rPr lang="ru-RU" sz="2000" dirty="0"/>
              <a:t>. При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типи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об'єднати</a:t>
            </a:r>
            <a:r>
              <a:rPr lang="ru-RU" sz="2000" dirty="0"/>
              <a:t> в </a:t>
            </a:r>
            <a:r>
              <a:rPr lang="ru-RU" sz="2000" dirty="0" err="1"/>
              <a:t>дві</a:t>
            </a:r>
            <a:r>
              <a:rPr lang="ru-RU" sz="2000" dirty="0"/>
              <a:t> </a:t>
            </a:r>
            <a:r>
              <a:rPr lang="ru-RU" sz="2000" dirty="0" err="1"/>
              <a:t>групи</a:t>
            </a:r>
            <a:r>
              <a:rPr lang="ru-RU" sz="2000" dirty="0"/>
              <a:t>:</a:t>
            </a:r>
          </a:p>
        </p:txBody>
      </p:sp>
      <p:cxnSp>
        <p:nvCxnSpPr>
          <p:cNvPr id="8" name="Прямая со стрелкой 7"/>
          <p:cNvCxnSpPr>
            <a:stCxn id="2" idx="2"/>
          </p:cNvCxnSpPr>
          <p:nvPr/>
        </p:nvCxnSpPr>
        <p:spPr>
          <a:xfrm flipH="1">
            <a:off x="1547664" y="1772816"/>
            <a:ext cx="3024336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</p:cNvCxnSpPr>
          <p:nvPr/>
        </p:nvCxnSpPr>
        <p:spPr>
          <a:xfrm>
            <a:off x="4572000" y="1772816"/>
            <a:ext cx="3312368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9231" y="3284984"/>
            <a:ext cx="36004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/>
              <a:t>Товарне</a:t>
            </a:r>
            <a:r>
              <a:rPr lang="ru-RU" sz="2000" dirty="0"/>
              <a:t> </a:t>
            </a:r>
            <a:r>
              <a:rPr lang="ru-RU" sz="2000" dirty="0" err="1"/>
              <a:t>сільське</a:t>
            </a:r>
            <a:r>
              <a:rPr lang="ru-RU" sz="2000" dirty="0"/>
              <a:t> </a:t>
            </a:r>
            <a:r>
              <a:rPr lang="ru-RU" sz="2000" dirty="0" err="1"/>
              <a:t>господарство</a:t>
            </a:r>
            <a:r>
              <a:rPr lang="ru-RU" sz="2000" dirty="0"/>
              <a:t> - </a:t>
            </a:r>
            <a:r>
              <a:rPr lang="ru-RU" sz="2000" dirty="0" err="1"/>
              <a:t>відрізняється</a:t>
            </a:r>
            <a:r>
              <a:rPr lang="ru-RU" sz="2000" dirty="0"/>
              <a:t> </a:t>
            </a:r>
            <a:r>
              <a:rPr lang="ru-RU" sz="2000" dirty="0" err="1"/>
              <a:t>високою</a:t>
            </a:r>
            <a:r>
              <a:rPr lang="ru-RU" sz="2000" dirty="0"/>
              <a:t> </a:t>
            </a:r>
            <a:r>
              <a:rPr lang="ru-RU" sz="2000" dirty="0" err="1"/>
              <a:t>продуктивністю</a:t>
            </a:r>
            <a:r>
              <a:rPr lang="ru-RU" sz="2000" dirty="0"/>
              <a:t>, </a:t>
            </a:r>
            <a:r>
              <a:rPr lang="ru-RU" sz="2000" dirty="0" err="1"/>
              <a:t>інтенсивністю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, </a:t>
            </a:r>
            <a:r>
              <a:rPr lang="ru-RU" sz="2000" dirty="0" err="1"/>
              <a:t>високим</a:t>
            </a:r>
            <a:r>
              <a:rPr lang="ru-RU" sz="2000" dirty="0"/>
              <a:t> </a:t>
            </a:r>
            <a:r>
              <a:rPr lang="ru-RU" sz="2000" dirty="0" err="1"/>
              <a:t>рівнем</a:t>
            </a:r>
            <a:r>
              <a:rPr lang="ru-RU" sz="2000" dirty="0"/>
              <a:t> </a:t>
            </a:r>
            <a:r>
              <a:rPr lang="ru-RU" sz="2000" dirty="0" err="1"/>
              <a:t>спеціалізації</a:t>
            </a:r>
            <a:r>
              <a:rPr lang="ru-RU" sz="2000" dirty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20072" y="3284984"/>
            <a:ext cx="3744416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/>
              <a:t>Споживче</a:t>
            </a:r>
            <a:r>
              <a:rPr lang="ru-RU" sz="2000" dirty="0"/>
              <a:t> </a:t>
            </a:r>
            <a:r>
              <a:rPr lang="ru-RU" sz="2000" dirty="0" err="1"/>
              <a:t>сільське</a:t>
            </a:r>
            <a:r>
              <a:rPr lang="ru-RU" sz="2000" dirty="0"/>
              <a:t> </a:t>
            </a:r>
            <a:r>
              <a:rPr lang="ru-RU" sz="2000" dirty="0" err="1"/>
              <a:t>господарство</a:t>
            </a:r>
            <a:r>
              <a:rPr lang="ru-RU" sz="2000" dirty="0"/>
              <a:t> - </a:t>
            </a:r>
            <a:r>
              <a:rPr lang="ru-RU" sz="2000" dirty="0" err="1"/>
              <a:t>відрізняється</a:t>
            </a:r>
            <a:r>
              <a:rPr lang="ru-RU" sz="2000" dirty="0"/>
              <a:t> </a:t>
            </a:r>
            <a:r>
              <a:rPr lang="ru-RU" sz="2000" dirty="0" err="1"/>
              <a:t>низькою</a:t>
            </a:r>
            <a:r>
              <a:rPr lang="ru-RU" sz="2000" dirty="0"/>
              <a:t> </a:t>
            </a:r>
            <a:r>
              <a:rPr lang="ru-RU" sz="2000" dirty="0" err="1"/>
              <a:t>продуктивністю</a:t>
            </a:r>
            <a:r>
              <a:rPr lang="ru-RU" sz="2000" dirty="0"/>
              <a:t>, </a:t>
            </a:r>
            <a:r>
              <a:rPr lang="ru-RU" sz="2000" dirty="0" err="1"/>
              <a:t>екстенсивністю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, </a:t>
            </a:r>
            <a:r>
              <a:rPr lang="ru-RU" sz="2000" dirty="0" err="1"/>
              <a:t>відсутністю</a:t>
            </a:r>
            <a:r>
              <a:rPr lang="ru-RU" sz="2000" dirty="0"/>
              <a:t> </a:t>
            </a:r>
            <a:r>
              <a:rPr lang="ru-RU" sz="2000" dirty="0" err="1"/>
              <a:t>спеціалізації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135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Розділ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3.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Особливості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розміщення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галузі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в рамках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глобальної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економіки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68" name="Picture 4" descr="Картинки по запросу &quot;планета вектор&quot;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"/>
          <a:stretch/>
        </p:blipFill>
        <p:spPr bwMode="auto">
          <a:xfrm>
            <a:off x="2555776" y="1844824"/>
            <a:ext cx="4104456" cy="408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Картинки по запросу &quot;пшеница вектор&quot;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30" b="7938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50" t="22212" r="44638" b="19931"/>
          <a:stretch/>
        </p:blipFill>
        <p:spPr bwMode="auto">
          <a:xfrm>
            <a:off x="1779921" y="2223400"/>
            <a:ext cx="775855" cy="34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артинки по запросу &quot;пшеница вектор&quot;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30" b="7938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50" t="22212" r="44638" b="19931"/>
          <a:stretch/>
        </p:blipFill>
        <p:spPr bwMode="auto">
          <a:xfrm>
            <a:off x="6660232" y="2283474"/>
            <a:ext cx="775855" cy="34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85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/>
              <a:t>Сільськогосподарська</a:t>
            </a:r>
            <a:r>
              <a:rPr lang="ru-RU" sz="3200" dirty="0"/>
              <a:t> земля,% </a:t>
            </a:r>
            <a:r>
              <a:rPr lang="ru-RU" sz="3200" dirty="0" err="1"/>
              <a:t>території</a:t>
            </a:r>
            <a:endParaRPr lang="ru-RU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2" t="13634" r="17819" b="9930"/>
          <a:stretch/>
        </p:blipFill>
        <p:spPr bwMode="auto">
          <a:xfrm>
            <a:off x="648366" y="1412776"/>
            <a:ext cx="7848872" cy="532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54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5" t="15625" r="17097" b="8239"/>
          <a:stretch/>
        </p:blipFill>
        <p:spPr bwMode="auto">
          <a:xfrm>
            <a:off x="515907" y="1052736"/>
            <a:ext cx="811218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188640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/>
              <a:t>Урожайність</a:t>
            </a:r>
            <a:r>
              <a:rPr lang="ru-RU" sz="3200" dirty="0"/>
              <a:t> </a:t>
            </a:r>
            <a:r>
              <a:rPr lang="ru-RU" sz="3200" dirty="0" err="1"/>
              <a:t>зернових</a:t>
            </a:r>
            <a:r>
              <a:rPr lang="ru-RU" sz="3200" dirty="0"/>
              <a:t> (кг на гектар)</a:t>
            </a:r>
          </a:p>
        </p:txBody>
      </p:sp>
    </p:spTree>
    <p:extLst>
      <p:ext uri="{BB962C8B-B14F-4D97-AF65-F5344CB8AC3E}">
        <p14:creationId xmlns:p14="http://schemas.microsoft.com/office/powerpoint/2010/main" val="8538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632848" cy="72008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000" dirty="0" err="1" smtClean="0"/>
              <a:t>Обсяг</a:t>
            </a:r>
            <a:r>
              <a:rPr lang="ru-RU" sz="2000" dirty="0"/>
              <a:t> </a:t>
            </a:r>
            <a:r>
              <a:rPr lang="ru-RU" sz="2000" dirty="0" err="1" smtClean="0"/>
              <a:t>експорту</a:t>
            </a:r>
            <a:r>
              <a:rPr lang="ru-RU" sz="2000" dirty="0" smtClean="0"/>
              <a:t> </a:t>
            </a:r>
            <a:r>
              <a:rPr lang="ru-RU" sz="2000" dirty="0" err="1" smtClean="0"/>
              <a:t>зернових</a:t>
            </a:r>
            <a:r>
              <a:rPr lang="ru-RU" sz="2000" dirty="0" smtClean="0"/>
              <a:t> станом на 2016 </a:t>
            </a:r>
            <a:r>
              <a:rPr lang="ru-RU" sz="2000" dirty="0" err="1" smtClean="0"/>
              <a:t>рік</a:t>
            </a:r>
            <a:r>
              <a:rPr lang="ru-RU" sz="2000" dirty="0" smtClean="0"/>
              <a:t> в тонах (на </a:t>
            </a:r>
            <a:r>
              <a:rPr lang="ru-RU" sz="2000" dirty="0" err="1" smtClean="0"/>
              <a:t>мапі</a:t>
            </a:r>
            <a:r>
              <a:rPr lang="ru-RU" sz="2000" dirty="0" smtClean="0"/>
              <a:t>)</a:t>
            </a:r>
            <a:endParaRPr lang="ru-RU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3" t="15080" r="17228" b="13511"/>
          <a:stretch/>
        </p:blipFill>
        <p:spPr bwMode="auto">
          <a:xfrm>
            <a:off x="-6109" y="3452640"/>
            <a:ext cx="5658229" cy="340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43875704"/>
              </p:ext>
            </p:extLst>
          </p:nvPr>
        </p:nvGraphicFramePr>
        <p:xfrm>
          <a:off x="2483769" y="764704"/>
          <a:ext cx="6645280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311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001944" cy="40466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000" dirty="0" smtClean="0"/>
              <a:t>О</a:t>
            </a:r>
            <a:r>
              <a:rPr lang="uk-UA" sz="2000" dirty="0" err="1" smtClean="0"/>
              <a:t>бсяг</a:t>
            </a:r>
            <a:r>
              <a:rPr lang="uk-UA" sz="2000" dirty="0" smtClean="0"/>
              <a:t> імпорту зернових  станом на 2016 рік в тонах (на мапі)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4" t="13564" r="17360" b="14308"/>
          <a:stretch/>
        </p:blipFill>
        <p:spPr bwMode="auto">
          <a:xfrm>
            <a:off x="107504" y="3396221"/>
            <a:ext cx="5628158" cy="342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9854486"/>
              </p:ext>
            </p:extLst>
          </p:nvPr>
        </p:nvGraphicFramePr>
        <p:xfrm>
          <a:off x="2921584" y="836712"/>
          <a:ext cx="5928618" cy="305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5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bin.ua/uploads/posts/2011-06/1308132874_zeml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316416" cy="58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8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1887"/>
            <a:ext cx="7704856" cy="63894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000" dirty="0" err="1"/>
              <a:t>Обсяг</a:t>
            </a:r>
            <a:r>
              <a:rPr lang="ru-RU" sz="2000" dirty="0"/>
              <a:t> </a:t>
            </a:r>
            <a:r>
              <a:rPr lang="ru-RU" sz="2000" dirty="0" err="1"/>
              <a:t>експорту</a:t>
            </a:r>
            <a:r>
              <a:rPr lang="ru-RU" sz="2000" dirty="0"/>
              <a:t> </a:t>
            </a:r>
            <a:r>
              <a:rPr lang="ru-RU" sz="2000" dirty="0" err="1"/>
              <a:t>м'яса</a:t>
            </a:r>
            <a:r>
              <a:rPr lang="ru-RU" sz="2000" dirty="0"/>
              <a:t> (</a:t>
            </a:r>
            <a:r>
              <a:rPr lang="ru-RU" sz="2000" dirty="0" err="1"/>
              <a:t>всього</a:t>
            </a:r>
            <a:r>
              <a:rPr lang="ru-RU" sz="2000" dirty="0"/>
              <a:t>) в тонах (на </a:t>
            </a:r>
            <a:r>
              <a:rPr lang="ru-RU" sz="2000" dirty="0" err="1"/>
              <a:t>мапі</a:t>
            </a:r>
            <a:r>
              <a:rPr lang="ru-RU" sz="2000" dirty="0"/>
              <a:t>) </a:t>
            </a:r>
            <a:r>
              <a:rPr lang="ru-RU" sz="2000" dirty="0" smtClean="0"/>
              <a:t>станом на 2016 </a:t>
            </a:r>
            <a:r>
              <a:rPr lang="ru-RU" sz="2000" dirty="0" err="1" smtClean="0"/>
              <a:t>рік</a:t>
            </a:r>
            <a:endParaRPr lang="ru-RU" sz="2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14286" r="17340" b="14743"/>
          <a:stretch/>
        </p:blipFill>
        <p:spPr bwMode="auto">
          <a:xfrm>
            <a:off x="0" y="3249810"/>
            <a:ext cx="6012160" cy="360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89449053"/>
              </p:ext>
            </p:extLst>
          </p:nvPr>
        </p:nvGraphicFramePr>
        <p:xfrm>
          <a:off x="3131840" y="692696"/>
          <a:ext cx="5640288" cy="325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85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27584" y="81887"/>
            <a:ext cx="7704856" cy="63894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000" dirty="0" err="1"/>
              <a:t>Обсяг</a:t>
            </a:r>
            <a:r>
              <a:rPr lang="ru-RU" sz="2000" dirty="0"/>
              <a:t> </a:t>
            </a:r>
            <a:r>
              <a:rPr lang="ru-RU" sz="2000" dirty="0" err="1" smtClean="0"/>
              <a:t>імпорту</a:t>
            </a:r>
            <a:r>
              <a:rPr lang="ru-RU" sz="2000" dirty="0" smtClean="0"/>
              <a:t> </a:t>
            </a:r>
            <a:r>
              <a:rPr lang="ru-RU" sz="2000" dirty="0" err="1"/>
              <a:t>м'яса</a:t>
            </a:r>
            <a:r>
              <a:rPr lang="ru-RU" sz="2000" dirty="0"/>
              <a:t> (</a:t>
            </a:r>
            <a:r>
              <a:rPr lang="ru-RU" sz="2000" dirty="0" err="1"/>
              <a:t>всього</a:t>
            </a:r>
            <a:r>
              <a:rPr lang="ru-RU" sz="2000" dirty="0"/>
              <a:t>) в </a:t>
            </a:r>
            <a:r>
              <a:rPr lang="ru-RU" sz="2000" dirty="0" smtClean="0"/>
              <a:t>тонах (на </a:t>
            </a:r>
            <a:r>
              <a:rPr lang="ru-RU" sz="2000" dirty="0" err="1" smtClean="0"/>
              <a:t>мапі</a:t>
            </a:r>
            <a:r>
              <a:rPr lang="ru-RU" sz="2000" dirty="0" smtClean="0"/>
              <a:t>) станом на 2016 </a:t>
            </a:r>
            <a:r>
              <a:rPr lang="ru-RU" sz="2000" dirty="0" err="1" smtClean="0"/>
              <a:t>рік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2" t="12500" r="17313" b="16211"/>
          <a:stretch/>
        </p:blipFill>
        <p:spPr bwMode="auto">
          <a:xfrm>
            <a:off x="1" y="3236814"/>
            <a:ext cx="6012159" cy="362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83089277"/>
              </p:ext>
            </p:extLst>
          </p:nvPr>
        </p:nvGraphicFramePr>
        <p:xfrm>
          <a:off x="1619672" y="764704"/>
          <a:ext cx="8208912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163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556792"/>
            <a:ext cx="8741417" cy="1368152"/>
          </a:xfrm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/>
              <a:t>- </a:t>
            </a:r>
            <a:r>
              <a:rPr lang="ru-RU" sz="2000" dirty="0" err="1"/>
              <a:t>найважливіша</a:t>
            </a:r>
            <a:r>
              <a:rPr lang="ru-RU" sz="2000" dirty="0"/>
              <a:t> </a:t>
            </a:r>
            <a:r>
              <a:rPr lang="ru-RU" sz="2000" dirty="0" err="1"/>
              <a:t>галузь</a:t>
            </a:r>
            <a:r>
              <a:rPr lang="ru-RU" sz="2000" dirty="0"/>
              <a:t> </a:t>
            </a:r>
            <a:r>
              <a:rPr lang="ru-RU" sz="2000" dirty="0" err="1"/>
              <a:t>світового</a:t>
            </a:r>
            <a:r>
              <a:rPr lang="ru-RU" sz="2000" dirty="0"/>
              <a:t> </a:t>
            </a:r>
            <a:r>
              <a:rPr lang="ru-RU" sz="2000" dirty="0" err="1"/>
              <a:t>господарства</a:t>
            </a:r>
            <a:r>
              <a:rPr lang="ru-RU" sz="2000" dirty="0"/>
              <a:t>.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основне</a:t>
            </a:r>
            <a:r>
              <a:rPr lang="ru-RU" sz="2000" dirty="0"/>
              <a:t> </a:t>
            </a:r>
            <a:r>
              <a:rPr lang="ru-RU" sz="2000" dirty="0" err="1"/>
              <a:t>призначення</a:t>
            </a:r>
            <a:r>
              <a:rPr lang="ru-RU" sz="2000" dirty="0"/>
              <a:t> - </a:t>
            </a:r>
            <a:r>
              <a:rPr lang="ru-RU" sz="2000" dirty="0" err="1"/>
              <a:t>забезпечити</a:t>
            </a:r>
            <a:r>
              <a:rPr lang="ru-RU" sz="2000" dirty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 продуктами </a:t>
            </a:r>
            <a:r>
              <a:rPr lang="ru-RU" sz="2000" dirty="0" err="1"/>
              <a:t>харчування</a:t>
            </a:r>
            <a:r>
              <a:rPr lang="ru-RU" sz="2000" dirty="0"/>
              <a:t>, а </a:t>
            </a:r>
            <a:r>
              <a:rPr lang="ru-RU" sz="2000" dirty="0" err="1"/>
              <a:t>легку</a:t>
            </a:r>
            <a:r>
              <a:rPr lang="ru-RU" sz="2000" dirty="0"/>
              <a:t> і </a:t>
            </a:r>
            <a:r>
              <a:rPr lang="ru-RU" sz="2000" dirty="0" err="1"/>
              <a:t>харчову</a:t>
            </a:r>
            <a:r>
              <a:rPr lang="ru-RU" sz="2000" dirty="0"/>
              <a:t> </a:t>
            </a:r>
            <a:r>
              <a:rPr lang="ru-RU" sz="2000" dirty="0" err="1"/>
              <a:t>промисловість</a:t>
            </a:r>
            <a:r>
              <a:rPr lang="ru-RU" sz="2000" dirty="0"/>
              <a:t> - </a:t>
            </a:r>
            <a:r>
              <a:rPr lang="ru-RU" sz="2000" dirty="0" err="1"/>
              <a:t>сировиною</a:t>
            </a:r>
            <a:r>
              <a:rPr lang="ru-RU" sz="20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5373216"/>
            <a:ext cx="8741418" cy="132343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+mj-lt"/>
                <a:ea typeface="+mj-ea"/>
                <a:cs typeface="+mj-cs"/>
              </a:rPr>
              <a:t>Це</a:t>
            </a:r>
            <a:r>
              <a:rPr lang="ru-RU" sz="2000" dirty="0">
                <a:latin typeface="+mj-lt"/>
                <a:ea typeface="+mj-ea"/>
                <a:cs typeface="+mj-cs"/>
              </a:rPr>
              <a:t> не </a:t>
            </a:r>
            <a:r>
              <a:rPr lang="ru-RU" sz="2000" dirty="0" err="1">
                <a:latin typeface="+mj-lt"/>
                <a:ea typeface="+mj-ea"/>
                <a:cs typeface="+mj-cs"/>
              </a:rPr>
              <a:t>тільки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найдавніше</a:t>
            </a:r>
            <a:r>
              <a:rPr lang="ru-RU" sz="2000" dirty="0">
                <a:latin typeface="+mj-lt"/>
                <a:ea typeface="+mj-ea"/>
                <a:cs typeface="+mj-cs"/>
              </a:rPr>
              <a:t>, а й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досить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поширене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заняття</a:t>
            </a:r>
            <a:r>
              <a:rPr lang="ru-RU" sz="2000" dirty="0">
                <a:latin typeface="+mj-lt"/>
                <a:ea typeface="+mj-ea"/>
                <a:cs typeface="+mj-cs"/>
              </a:rPr>
              <a:t> людей. В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даний</a:t>
            </a:r>
            <a:r>
              <a:rPr lang="ru-RU" sz="2000" dirty="0">
                <a:latin typeface="+mj-lt"/>
                <a:ea typeface="+mj-ea"/>
                <a:cs typeface="+mj-cs"/>
              </a:rPr>
              <a:t> час в </a:t>
            </a:r>
            <a:r>
              <a:rPr lang="ru-RU" sz="2000" dirty="0" err="1">
                <a:latin typeface="+mj-lt"/>
                <a:ea typeface="+mj-ea"/>
                <a:cs typeface="+mj-cs"/>
              </a:rPr>
              <a:t>світовому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сільському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господарстві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зайнято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більше</a:t>
            </a:r>
            <a:r>
              <a:rPr lang="ru-RU" sz="2000" dirty="0">
                <a:latin typeface="+mj-lt"/>
                <a:ea typeface="+mj-ea"/>
                <a:cs typeface="+mj-cs"/>
              </a:rPr>
              <a:t> 1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мільярда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економічно</a:t>
            </a:r>
            <a:r>
              <a:rPr lang="ru-RU" sz="2000" dirty="0">
                <a:latin typeface="+mj-lt"/>
                <a:ea typeface="+mj-ea"/>
                <a:cs typeface="+mj-cs"/>
              </a:rPr>
              <a:t> активного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населення</a:t>
            </a:r>
            <a:r>
              <a:rPr lang="ru-RU" sz="2000" dirty="0">
                <a:latin typeface="+mj-lt"/>
                <a:ea typeface="+mj-ea"/>
                <a:cs typeface="+mj-cs"/>
              </a:rPr>
              <a:t>. </a:t>
            </a:r>
            <a:r>
              <a:rPr lang="ru-RU" sz="2000" dirty="0" err="1">
                <a:latin typeface="+mj-lt"/>
                <a:ea typeface="+mj-ea"/>
                <a:cs typeface="+mj-cs"/>
              </a:rPr>
              <a:t>Світове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сільське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господарство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займає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близько</a:t>
            </a:r>
            <a:r>
              <a:rPr lang="ru-RU" sz="2000" dirty="0">
                <a:latin typeface="+mj-lt"/>
                <a:ea typeface="+mj-ea"/>
                <a:cs typeface="+mj-cs"/>
              </a:rPr>
              <a:t> 5%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від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світового</a:t>
            </a:r>
            <a:r>
              <a:rPr lang="ru-RU" sz="2000" dirty="0">
                <a:latin typeface="+mj-lt"/>
                <a:ea typeface="+mj-ea"/>
                <a:cs typeface="+mj-cs"/>
              </a:rPr>
              <a:t> продукту.</a:t>
            </a:r>
          </a:p>
        </p:txBody>
      </p:sp>
      <p:pic>
        <p:nvPicPr>
          <p:cNvPr id="2054" name="Picture 6" descr="Картинки по запросу &quot;сельское хозяйство мир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84277"/>
            <a:ext cx="4536504" cy="219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3797" y="47667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Розділ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1.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Загальна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характеристика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галузі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&quot;животноводство карта мира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76456" cy="588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67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200" dirty="0" err="1"/>
              <a:t>Найбільші</a:t>
            </a:r>
            <a:r>
              <a:rPr lang="ru-RU" sz="3200" dirty="0"/>
              <a:t> агрохолдинги </a:t>
            </a:r>
            <a:r>
              <a:rPr lang="ru-RU" sz="3200" dirty="0" err="1"/>
              <a:t>світу</a:t>
            </a:r>
            <a:endParaRPr lang="ru-RU" sz="3200" dirty="0"/>
          </a:p>
        </p:txBody>
      </p:sp>
      <p:pic>
        <p:nvPicPr>
          <p:cNvPr id="18434" name="Picture 2" descr="Картинки по запросу &quot;Kidman &amp; Co Ltd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12" y="1789110"/>
            <a:ext cx="2376264" cy="74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35288" y="1556792"/>
            <a:ext cx="630120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Земельний</a:t>
            </a:r>
            <a:r>
              <a:rPr lang="ru-RU" dirty="0"/>
              <a:t> банк: 8 млн га.</a:t>
            </a:r>
          </a:p>
          <a:p>
            <a:pPr algn="ctr"/>
            <a:r>
              <a:rPr lang="ru-RU" dirty="0"/>
              <a:t>Де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: </a:t>
            </a:r>
            <a:r>
              <a:rPr lang="ru-RU" dirty="0" err="1"/>
              <a:t>Австралія</a:t>
            </a:r>
            <a:r>
              <a:rPr lang="ru-RU" dirty="0"/>
              <a:t>.</a:t>
            </a:r>
          </a:p>
          <a:p>
            <a:pPr algn="ctr"/>
            <a:r>
              <a:rPr lang="de-DE" dirty="0"/>
              <a:t>Kidman &amp; Co Ltd - </a:t>
            </a:r>
            <a:r>
              <a:rPr lang="ru-RU" dirty="0"/>
              <a:t>один з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виробників</a:t>
            </a:r>
            <a:r>
              <a:rPr lang="ru-RU" dirty="0"/>
              <a:t> </a:t>
            </a:r>
            <a:r>
              <a:rPr lang="ru-RU" dirty="0" err="1"/>
              <a:t>яловичини</a:t>
            </a:r>
            <a:r>
              <a:rPr lang="ru-RU" dirty="0"/>
              <a:t> в </a:t>
            </a:r>
            <a:r>
              <a:rPr lang="ru-RU" dirty="0" err="1"/>
              <a:t>Австралії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стадом в 171 тис. </a:t>
            </a:r>
            <a:r>
              <a:rPr lang="ru-RU" dirty="0" err="1"/>
              <a:t>Голів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рогатої</a:t>
            </a:r>
            <a:r>
              <a:rPr lang="ru-RU" dirty="0"/>
              <a:t> </a:t>
            </a:r>
            <a:r>
              <a:rPr lang="ru-RU" dirty="0" err="1"/>
              <a:t>худоби</a:t>
            </a:r>
            <a:r>
              <a:rPr lang="ru-RU" dirty="0"/>
              <a:t>.</a:t>
            </a:r>
          </a:p>
        </p:txBody>
      </p:sp>
      <p:pic>
        <p:nvPicPr>
          <p:cNvPr id="18436" name="Picture 4" descr="Картинки по запросу &quot;Beidahuang Group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69" y="3222282"/>
            <a:ext cx="1610747" cy="135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07516" y="3140968"/>
            <a:ext cx="672898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Земельний</a:t>
            </a:r>
            <a:r>
              <a:rPr lang="ru-RU" dirty="0"/>
              <a:t> банк: 5,4 млн га.</a:t>
            </a:r>
          </a:p>
          <a:p>
            <a:pPr algn="ctr"/>
            <a:r>
              <a:rPr lang="ru-RU" dirty="0"/>
              <a:t>Де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: Китай</a:t>
            </a:r>
          </a:p>
          <a:p>
            <a:pPr algn="ctr"/>
            <a:r>
              <a:rPr lang="ru-RU" dirty="0"/>
              <a:t>У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ru-RU" dirty="0" err="1"/>
              <a:t>зосереджено</a:t>
            </a:r>
            <a:r>
              <a:rPr lang="ru-RU" dirty="0"/>
              <a:t> 104 ферми, </a:t>
            </a:r>
            <a:r>
              <a:rPr lang="ru-RU" dirty="0" err="1"/>
              <a:t>рисова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, </a:t>
            </a:r>
            <a:r>
              <a:rPr lang="ru-RU" dirty="0" err="1"/>
              <a:t>потужності</a:t>
            </a:r>
            <a:r>
              <a:rPr lang="ru-RU" dirty="0"/>
              <a:t> з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борошна</a:t>
            </a:r>
            <a:r>
              <a:rPr lang="ru-RU" dirty="0"/>
              <a:t>, </a:t>
            </a:r>
            <a:r>
              <a:rPr lang="ru-RU" dirty="0" err="1"/>
              <a:t>молочна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, </a:t>
            </a:r>
            <a:r>
              <a:rPr lang="ru-RU" dirty="0" err="1"/>
              <a:t>олійно-жирові</a:t>
            </a:r>
            <a:r>
              <a:rPr lang="ru-RU" dirty="0"/>
              <a:t> </a:t>
            </a:r>
            <a:r>
              <a:rPr lang="ru-RU" dirty="0" err="1"/>
              <a:t>комбінати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активи</a:t>
            </a:r>
            <a:r>
              <a:rPr lang="ru-RU" dirty="0"/>
              <a:t>.</a:t>
            </a:r>
          </a:p>
          <a:p>
            <a:pPr algn="ctr"/>
            <a:r>
              <a:rPr lang="ru-RU" dirty="0" err="1"/>
              <a:t>Земельний</a:t>
            </a:r>
            <a:r>
              <a:rPr lang="ru-RU" dirty="0"/>
              <a:t> банк </a:t>
            </a:r>
            <a:r>
              <a:rPr lang="ru-RU" dirty="0" err="1"/>
              <a:t>розташований</a:t>
            </a:r>
            <a:r>
              <a:rPr lang="ru-RU" dirty="0"/>
              <a:t> в </a:t>
            </a:r>
            <a:r>
              <a:rPr lang="ru-RU" dirty="0" err="1"/>
              <a:t>Китаї</a:t>
            </a:r>
            <a:r>
              <a:rPr lang="ru-RU" dirty="0"/>
              <a:t>, </a:t>
            </a:r>
            <a:r>
              <a:rPr lang="ru-RU" dirty="0" err="1"/>
              <a:t>Південній</a:t>
            </a:r>
            <a:r>
              <a:rPr lang="ru-RU" dirty="0"/>
              <a:t> </a:t>
            </a:r>
            <a:r>
              <a:rPr lang="ru-RU" dirty="0" err="1"/>
              <a:t>Америці</a:t>
            </a:r>
            <a:r>
              <a:rPr lang="ru-RU" dirty="0"/>
              <a:t> та </a:t>
            </a:r>
            <a:r>
              <a:rPr lang="ru-RU" dirty="0" err="1"/>
              <a:t>Австралії</a:t>
            </a:r>
            <a:r>
              <a:rPr lang="ru-RU" dirty="0"/>
              <a:t>.</a:t>
            </a:r>
          </a:p>
        </p:txBody>
      </p:sp>
      <p:pic>
        <p:nvPicPr>
          <p:cNvPr id="18438" name="Picture 6" descr="Картинки по запросу &quot;КазЭкспортАстык&quot;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4" t="17560" r="18045" b="16800"/>
          <a:stretch/>
        </p:blipFill>
        <p:spPr bwMode="auto">
          <a:xfrm>
            <a:off x="539552" y="5589240"/>
            <a:ext cx="1610747" cy="110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18663" y="5301208"/>
            <a:ext cx="6717833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Земельний</a:t>
            </a:r>
            <a:r>
              <a:rPr lang="ru-RU" dirty="0"/>
              <a:t> банк: </a:t>
            </a:r>
            <a:r>
              <a:rPr lang="ru-RU" dirty="0" err="1"/>
              <a:t>понад</a:t>
            </a:r>
            <a:r>
              <a:rPr lang="ru-RU" dirty="0"/>
              <a:t> 1 млн га.</a:t>
            </a:r>
          </a:p>
          <a:p>
            <a:pPr algn="ctr"/>
            <a:r>
              <a:rPr lang="ru-RU" dirty="0"/>
              <a:t>Де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: Казахстан.</a:t>
            </a:r>
          </a:p>
          <a:p>
            <a:pPr algn="ctr"/>
            <a:r>
              <a:rPr lang="ru-RU" dirty="0"/>
              <a:t>"</a:t>
            </a:r>
            <a:r>
              <a:rPr lang="ru-RU" dirty="0" err="1"/>
              <a:t>Казекспортастик</a:t>
            </a:r>
            <a:r>
              <a:rPr lang="ru-RU" dirty="0"/>
              <a:t>" є одним з </a:t>
            </a:r>
            <a:r>
              <a:rPr lang="ru-RU" dirty="0" err="1"/>
              <a:t>найбільших</a:t>
            </a:r>
            <a:r>
              <a:rPr lang="ru-RU" dirty="0"/>
              <a:t> с / г </a:t>
            </a:r>
            <a:r>
              <a:rPr lang="ru-RU" dirty="0" err="1"/>
              <a:t>товаровиробників</a:t>
            </a:r>
            <a:r>
              <a:rPr lang="ru-RU" dirty="0"/>
              <a:t> в СНД і </a:t>
            </a:r>
            <a:r>
              <a:rPr lang="ru-RU" dirty="0" err="1"/>
              <a:t>найбільшим</a:t>
            </a:r>
            <a:r>
              <a:rPr lang="ru-RU" dirty="0"/>
              <a:t> </a:t>
            </a:r>
            <a:r>
              <a:rPr lang="ru-RU" dirty="0" err="1"/>
              <a:t>виробником</a:t>
            </a:r>
            <a:r>
              <a:rPr lang="ru-RU" dirty="0"/>
              <a:t> </a:t>
            </a:r>
            <a:r>
              <a:rPr lang="ru-RU" dirty="0" err="1"/>
              <a:t>зернових</a:t>
            </a:r>
            <a:r>
              <a:rPr lang="ru-RU" dirty="0"/>
              <a:t>, </a:t>
            </a:r>
            <a:r>
              <a:rPr lang="ru-RU" dirty="0" err="1"/>
              <a:t>олійних</a:t>
            </a:r>
            <a:r>
              <a:rPr lang="ru-RU" dirty="0"/>
              <a:t> і </a:t>
            </a:r>
            <a:r>
              <a:rPr lang="ru-RU" dirty="0" err="1"/>
              <a:t>бобових</a:t>
            </a:r>
            <a:r>
              <a:rPr lang="ru-RU" dirty="0"/>
              <a:t> культур в </a:t>
            </a:r>
            <a:r>
              <a:rPr lang="ru-RU" dirty="0" err="1"/>
              <a:t>Казахстані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76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52145"/>
            <a:ext cx="6732240" cy="1800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1800" dirty="0" err="1"/>
              <a:t>Земельний</a:t>
            </a:r>
            <a:r>
              <a:rPr lang="ru-RU" sz="1800" dirty="0"/>
              <a:t> банк: 852 тис. Га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Де </a:t>
            </a:r>
            <a:r>
              <a:rPr lang="ru-RU" sz="1800" dirty="0" err="1"/>
              <a:t>знаходиться</a:t>
            </a:r>
            <a:r>
              <a:rPr lang="ru-RU" sz="1800" dirty="0"/>
              <a:t> </a:t>
            </a:r>
            <a:r>
              <a:rPr lang="ru-RU" sz="1800" dirty="0" err="1"/>
              <a:t>компанія</a:t>
            </a:r>
            <a:r>
              <a:rPr lang="ru-RU" sz="1800" dirty="0"/>
              <a:t>: Аргентина.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Земельний</a:t>
            </a:r>
            <a:r>
              <a:rPr lang="ru-RU" sz="1800" dirty="0" smtClean="0"/>
              <a:t> </a:t>
            </a:r>
            <a:r>
              <a:rPr lang="ru-RU" sz="1800" dirty="0"/>
              <a:t>банк </a:t>
            </a:r>
            <a:r>
              <a:rPr lang="ru-RU" sz="1800" dirty="0" err="1"/>
              <a:t>розташований</a:t>
            </a:r>
            <a:r>
              <a:rPr lang="ru-RU" sz="1800" dirty="0"/>
              <a:t> в </a:t>
            </a:r>
            <a:r>
              <a:rPr lang="ru-RU" sz="1800" dirty="0" err="1"/>
              <a:t>Аргентині</a:t>
            </a:r>
            <a:r>
              <a:rPr lang="ru-RU" sz="1800" dirty="0"/>
              <a:t>, </a:t>
            </a:r>
            <a:r>
              <a:rPr lang="ru-RU" sz="1800" dirty="0" err="1"/>
              <a:t>Бразилії</a:t>
            </a:r>
            <a:r>
              <a:rPr lang="ru-RU" sz="1800" dirty="0"/>
              <a:t>, </a:t>
            </a:r>
            <a:r>
              <a:rPr lang="ru-RU" sz="1800" dirty="0" err="1"/>
              <a:t>Парагваї</a:t>
            </a:r>
            <a:r>
              <a:rPr lang="ru-RU" sz="1800" dirty="0"/>
              <a:t> і </a:t>
            </a:r>
            <a:r>
              <a:rPr lang="ru-RU" sz="1800" dirty="0" err="1"/>
              <a:t>Болівії</a:t>
            </a:r>
            <a:r>
              <a:rPr lang="ru-RU" sz="1800" dirty="0"/>
              <a:t>. </a:t>
            </a:r>
            <a:r>
              <a:rPr lang="de-DE" sz="1800" dirty="0" err="1"/>
              <a:t>Cresud</a:t>
            </a:r>
            <a:r>
              <a:rPr lang="de-DE" sz="1800" dirty="0"/>
              <a:t> </a:t>
            </a:r>
            <a:r>
              <a:rPr lang="ru-RU" sz="1800" dirty="0" err="1"/>
              <a:t>спеціалізується</a:t>
            </a:r>
            <a:r>
              <a:rPr lang="ru-RU" sz="1800" dirty="0"/>
              <a:t> на </a:t>
            </a:r>
            <a:r>
              <a:rPr lang="ru-RU" sz="1800" dirty="0" err="1"/>
              <a:t>вирощуванні</a:t>
            </a:r>
            <a:r>
              <a:rPr lang="ru-RU" sz="1800" dirty="0"/>
              <a:t> </a:t>
            </a:r>
            <a:r>
              <a:rPr lang="ru-RU" sz="1800" dirty="0" err="1"/>
              <a:t>зернових</a:t>
            </a:r>
            <a:r>
              <a:rPr lang="ru-RU" sz="1800" dirty="0"/>
              <a:t> і </a:t>
            </a:r>
            <a:r>
              <a:rPr lang="ru-RU" sz="1800" dirty="0" err="1"/>
              <a:t>цукрового</a:t>
            </a:r>
            <a:r>
              <a:rPr lang="ru-RU" sz="1800" dirty="0"/>
              <a:t> очерету, </a:t>
            </a:r>
            <a:r>
              <a:rPr lang="ru-RU" sz="1800" dirty="0" err="1"/>
              <a:t>м'ясному</a:t>
            </a:r>
            <a:r>
              <a:rPr lang="ru-RU" sz="1800" dirty="0"/>
              <a:t> і молочному </a:t>
            </a:r>
            <a:r>
              <a:rPr lang="ru-RU" sz="1800" dirty="0" err="1"/>
              <a:t>скотарстві</a:t>
            </a:r>
            <a:r>
              <a:rPr lang="ru-RU" sz="1800" dirty="0"/>
              <a:t>. У </a:t>
            </a:r>
            <a:r>
              <a:rPr lang="ru-RU" sz="1800" dirty="0" err="1"/>
              <a:t>Бразилії</a:t>
            </a:r>
            <a:r>
              <a:rPr lang="ru-RU" sz="1800" dirty="0"/>
              <a:t> </a:t>
            </a:r>
            <a:r>
              <a:rPr lang="ru-RU" sz="1800" dirty="0" err="1"/>
              <a:t>працює</a:t>
            </a:r>
            <a:r>
              <a:rPr lang="ru-RU" sz="1800" dirty="0"/>
              <a:t> через свою </a:t>
            </a:r>
            <a:r>
              <a:rPr lang="ru-RU" sz="1800" dirty="0" err="1"/>
              <a:t>дочірню</a:t>
            </a:r>
            <a:r>
              <a:rPr lang="ru-RU" sz="1800" dirty="0"/>
              <a:t> </a:t>
            </a:r>
            <a:r>
              <a:rPr lang="ru-RU" sz="1800" dirty="0" err="1"/>
              <a:t>компанію</a:t>
            </a:r>
            <a:r>
              <a:rPr lang="ru-RU" sz="1800" dirty="0"/>
              <a:t> </a:t>
            </a:r>
            <a:r>
              <a:rPr lang="de-DE" sz="1800" dirty="0" err="1"/>
              <a:t>BrasilAgro</a:t>
            </a:r>
            <a:r>
              <a:rPr lang="de-DE" sz="1800" dirty="0"/>
              <a:t>.</a:t>
            </a:r>
            <a:endParaRPr lang="ru-RU" sz="1800" dirty="0"/>
          </a:p>
        </p:txBody>
      </p:sp>
      <p:pic>
        <p:nvPicPr>
          <p:cNvPr id="19458" name="Picture 2" descr="Картинки по запросу &quot;Cresud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1979712" cy="93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Картинки по запросу &quot;NCH Capital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63" y="2708920"/>
            <a:ext cx="161925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31232" y="2708920"/>
            <a:ext cx="6733256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Земельний</a:t>
            </a:r>
            <a:r>
              <a:rPr lang="ru-RU" dirty="0"/>
              <a:t> банк: 820 тис. Га.</a:t>
            </a:r>
          </a:p>
          <a:p>
            <a:pPr algn="ctr"/>
            <a:r>
              <a:rPr lang="ru-RU" dirty="0"/>
              <a:t>Де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: штаб-квартира в Нью-Йорку, США.</a:t>
            </a:r>
          </a:p>
          <a:p>
            <a:pPr algn="ctr"/>
            <a:r>
              <a:rPr lang="ru-RU" dirty="0" err="1"/>
              <a:t>Земельний</a:t>
            </a:r>
            <a:r>
              <a:rPr lang="ru-RU" dirty="0"/>
              <a:t> банк </a:t>
            </a:r>
            <a:r>
              <a:rPr lang="ru-RU" dirty="0" err="1"/>
              <a:t>сконцентрований</a:t>
            </a:r>
            <a:r>
              <a:rPr lang="ru-RU" dirty="0"/>
              <a:t> в </a:t>
            </a:r>
            <a:r>
              <a:rPr lang="ru-RU" dirty="0" err="1"/>
              <a:t>Росії</a:t>
            </a:r>
            <a:r>
              <a:rPr lang="ru-RU" dirty="0"/>
              <a:t> і </a:t>
            </a:r>
            <a:r>
              <a:rPr lang="ru-RU" dirty="0" err="1"/>
              <a:t>Україні</a:t>
            </a:r>
            <a:r>
              <a:rPr lang="ru-RU" dirty="0"/>
              <a:t>. В </a:t>
            </a:r>
            <a:r>
              <a:rPr lang="ru-RU" dirty="0" err="1"/>
              <a:t>Україні</a:t>
            </a:r>
            <a:r>
              <a:rPr lang="ru-RU" dirty="0"/>
              <a:t> NCH представлений агрохолдингом "</a:t>
            </a:r>
            <a:r>
              <a:rPr lang="ru-RU" dirty="0" err="1"/>
              <a:t>Агропросперіс</a:t>
            </a:r>
            <a:r>
              <a:rPr lang="ru-RU" dirty="0"/>
              <a:t>" з </a:t>
            </a:r>
            <a:r>
              <a:rPr lang="ru-RU" dirty="0" err="1"/>
              <a:t>земельним</a:t>
            </a:r>
            <a:r>
              <a:rPr lang="ru-RU" dirty="0"/>
              <a:t> банком 400 тис. Га.</a:t>
            </a:r>
          </a:p>
        </p:txBody>
      </p:sp>
      <p:pic>
        <p:nvPicPr>
          <p:cNvPr id="19462" name="Picture 6" descr="Картинки по запросу &quot;Мираторг&quot;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94" y="5085150"/>
            <a:ext cx="2339752" cy="146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7277" y="4869160"/>
            <a:ext cx="6366142" cy="14773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Земельний</a:t>
            </a:r>
            <a:r>
              <a:rPr lang="ru-RU" dirty="0"/>
              <a:t> банк: </a:t>
            </a:r>
            <a:r>
              <a:rPr lang="ru-RU" dirty="0" err="1"/>
              <a:t>близько</a:t>
            </a:r>
            <a:r>
              <a:rPr lang="ru-RU" dirty="0"/>
              <a:t> 700 тис. Га.</a:t>
            </a:r>
          </a:p>
          <a:p>
            <a:pPr algn="ctr"/>
            <a:r>
              <a:rPr lang="ru-RU" dirty="0"/>
              <a:t>Де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: </a:t>
            </a:r>
            <a:r>
              <a:rPr lang="ru-RU" dirty="0" err="1"/>
              <a:t>Росія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За </a:t>
            </a:r>
            <a:r>
              <a:rPr lang="ru-RU" dirty="0" err="1"/>
              <a:t>деякими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, </a:t>
            </a:r>
            <a:r>
              <a:rPr lang="ru-RU" dirty="0" err="1"/>
              <a:t>земельний</a:t>
            </a:r>
            <a:r>
              <a:rPr lang="ru-RU" dirty="0"/>
              <a:t> банк "</a:t>
            </a:r>
            <a:r>
              <a:rPr lang="ru-RU" dirty="0" err="1"/>
              <a:t>Міраторг</a:t>
            </a:r>
            <a:r>
              <a:rPr lang="ru-RU" dirty="0"/>
              <a:t>" </a:t>
            </a:r>
            <a:r>
              <a:rPr lang="ru-RU" dirty="0" err="1"/>
              <a:t>більше</a:t>
            </a:r>
            <a:r>
              <a:rPr lang="ru-RU" dirty="0"/>
              <a:t>. А 700 тис. Га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посівні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. </a:t>
            </a:r>
            <a:r>
              <a:rPr lang="ru-RU" dirty="0" err="1"/>
              <a:t>Міраторг</a:t>
            </a:r>
            <a:r>
              <a:rPr lang="ru-RU" dirty="0"/>
              <a:t> - один з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виробників</a:t>
            </a:r>
            <a:r>
              <a:rPr lang="ru-RU" dirty="0"/>
              <a:t> і </a:t>
            </a:r>
            <a:r>
              <a:rPr lang="ru-RU" dirty="0" err="1"/>
              <a:t>постачальників</a:t>
            </a:r>
            <a:r>
              <a:rPr lang="ru-RU" dirty="0"/>
              <a:t> </a:t>
            </a:r>
            <a:r>
              <a:rPr lang="ru-RU" dirty="0" err="1"/>
              <a:t>м'яса</a:t>
            </a:r>
            <a:r>
              <a:rPr lang="ru-RU" dirty="0"/>
              <a:t> в </a:t>
            </a:r>
            <a:r>
              <a:rPr lang="ru-RU" dirty="0" err="1"/>
              <a:t>Росії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722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Розділ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4.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Сучасні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тенденції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перспективи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галузі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0126" y="2420888"/>
            <a:ext cx="732822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/>
              <a:t>Хоча</a:t>
            </a:r>
            <a:r>
              <a:rPr lang="ru-RU" sz="2000" dirty="0"/>
              <a:t> в </a:t>
            </a:r>
            <a:r>
              <a:rPr lang="ru-RU" sz="2000" dirty="0" err="1"/>
              <a:t>даний</a:t>
            </a:r>
            <a:r>
              <a:rPr lang="ru-RU" sz="2000" dirty="0"/>
              <a:t> час в </a:t>
            </a:r>
            <a:r>
              <a:rPr lang="ru-RU" sz="2000" dirty="0" err="1"/>
              <a:t>світі</a:t>
            </a:r>
            <a:r>
              <a:rPr lang="ru-RU" sz="2000" dirty="0"/>
              <a:t> </a:t>
            </a:r>
            <a:r>
              <a:rPr lang="ru-RU" sz="2000" dirty="0" err="1"/>
              <a:t>виробляється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 </a:t>
            </a:r>
            <a:r>
              <a:rPr lang="ru-RU" sz="2000" dirty="0" err="1"/>
              <a:t>продовольства</a:t>
            </a:r>
            <a:r>
              <a:rPr lang="ru-RU" sz="2000" dirty="0"/>
              <a:t>, </a:t>
            </a:r>
            <a:r>
              <a:rPr lang="ru-RU" sz="2000" dirty="0" err="1"/>
              <a:t>ніж</a:t>
            </a:r>
            <a:r>
              <a:rPr lang="ru-RU" sz="2000" dirty="0"/>
              <a:t> будь-коли, але </a:t>
            </a:r>
            <a:r>
              <a:rPr lang="ru-RU" sz="2000" dirty="0" err="1"/>
              <a:t>приблизно</a:t>
            </a:r>
            <a:r>
              <a:rPr lang="ru-RU" sz="2000" dirty="0"/>
              <a:t> 1 </a:t>
            </a:r>
            <a:r>
              <a:rPr lang="ru-RU" sz="2000" dirty="0" smtClean="0"/>
              <a:t>млрд. людей </a:t>
            </a:r>
            <a:r>
              <a:rPr lang="ru-RU" sz="2000" dirty="0" err="1"/>
              <a:t>постійно</a:t>
            </a:r>
            <a:r>
              <a:rPr lang="ru-RU" sz="2000" dirty="0"/>
              <a:t> </a:t>
            </a:r>
            <a:r>
              <a:rPr lang="ru-RU" sz="2000" dirty="0" err="1"/>
              <a:t>голодують</a:t>
            </a:r>
            <a:r>
              <a:rPr lang="ru-RU" sz="20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451" y="3645024"/>
            <a:ext cx="892899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/>
              <a:t>Перерозподіл</a:t>
            </a:r>
            <a:r>
              <a:rPr lang="ru-RU" sz="2000" dirty="0"/>
              <a:t> </a:t>
            </a:r>
            <a:r>
              <a:rPr lang="ru-RU" sz="2000" dirty="0" err="1"/>
              <a:t>продовольчих</a:t>
            </a:r>
            <a:r>
              <a:rPr lang="ru-RU" sz="2000" dirty="0"/>
              <a:t> </a:t>
            </a:r>
            <a:r>
              <a:rPr lang="ru-RU" sz="2000" dirty="0" err="1"/>
              <a:t>ресурсів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перерости</a:t>
            </a:r>
            <a:r>
              <a:rPr lang="ru-RU" sz="2000" dirty="0"/>
              <a:t> в </a:t>
            </a:r>
            <a:r>
              <a:rPr lang="ru-RU" sz="2000" dirty="0" err="1"/>
              <a:t>політичні</a:t>
            </a:r>
            <a:r>
              <a:rPr lang="ru-RU" sz="2000" dirty="0"/>
              <a:t> </a:t>
            </a:r>
            <a:r>
              <a:rPr lang="ru-RU" sz="2000" dirty="0" err="1"/>
              <a:t>конфлікти</a:t>
            </a:r>
            <a:r>
              <a:rPr lang="ru-RU" sz="2000" dirty="0"/>
              <a:t>. </a:t>
            </a:r>
            <a:r>
              <a:rPr lang="ru-RU" sz="2000" dirty="0" err="1"/>
              <a:t>Необхідні</a:t>
            </a:r>
            <a:r>
              <a:rPr lang="ru-RU" sz="2000" dirty="0"/>
              <a:t> </a:t>
            </a:r>
            <a:r>
              <a:rPr lang="ru-RU" sz="2000" dirty="0" err="1"/>
              <a:t>узгоджені</a:t>
            </a:r>
            <a:r>
              <a:rPr lang="ru-RU" sz="2000" dirty="0"/>
              <a:t> </a:t>
            </a:r>
            <a:r>
              <a:rPr lang="ru-RU" sz="2000" dirty="0" err="1"/>
              <a:t>дії</a:t>
            </a:r>
            <a:r>
              <a:rPr lang="ru-RU" sz="2000" dirty="0"/>
              <a:t> і </a:t>
            </a:r>
            <a:r>
              <a:rPr lang="ru-RU" sz="2000" dirty="0" err="1"/>
              <a:t>розробка</a:t>
            </a:r>
            <a:r>
              <a:rPr lang="ru-RU" sz="2000" dirty="0"/>
              <a:t> </a:t>
            </a:r>
            <a:r>
              <a:rPr lang="ru-RU" sz="2000" dirty="0" err="1"/>
              <a:t>міжнародної</a:t>
            </a:r>
            <a:r>
              <a:rPr lang="ru-RU" sz="2000" dirty="0"/>
              <a:t> </a:t>
            </a:r>
            <a:r>
              <a:rPr lang="ru-RU" sz="2000" dirty="0" err="1"/>
              <a:t>стратегії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. В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зміст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виділити</a:t>
            </a:r>
            <a:r>
              <a:rPr lang="ru-RU" sz="2000" dirty="0"/>
              <a:t> </a:t>
            </a:r>
            <a:r>
              <a:rPr lang="ru-RU" sz="2000" dirty="0" err="1"/>
              <a:t>чотири</a:t>
            </a:r>
            <a:r>
              <a:rPr lang="ru-RU" sz="2000" dirty="0"/>
              <a:t> </a:t>
            </a:r>
            <a:r>
              <a:rPr lang="ru-RU" sz="2000" dirty="0" err="1"/>
              <a:t>основні</a:t>
            </a:r>
            <a:r>
              <a:rPr lang="ru-RU" sz="2000" dirty="0"/>
              <a:t> </a:t>
            </a:r>
            <a:r>
              <a:rPr lang="ru-RU" sz="2000" dirty="0" err="1"/>
              <a:t>напрями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753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8576" y="180287"/>
            <a:ext cx="4546848" cy="868958"/>
          </a:xfrm>
        </p:spPr>
        <p:txBody>
          <a:bodyPr/>
          <a:lstStyle/>
          <a:p>
            <a:r>
              <a:rPr lang="ru-RU" dirty="0" err="1" smtClean="0"/>
              <a:t>Мапа</a:t>
            </a:r>
            <a:r>
              <a:rPr lang="ru-RU" dirty="0" smtClean="0"/>
              <a:t> голоду</a:t>
            </a:r>
            <a:endParaRPr lang="ru-RU" dirty="0"/>
          </a:p>
        </p:txBody>
      </p:sp>
      <p:pic>
        <p:nvPicPr>
          <p:cNvPr id="2050" name="Picture 2" descr="https://24tv.ua/resources/photos/news/201505/580130_1266338.jpg?2015051342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49245"/>
            <a:ext cx="7920880" cy="560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93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08012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000" dirty="0"/>
              <a:t>Перше -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розширення</a:t>
            </a:r>
            <a:r>
              <a:rPr lang="ru-RU" sz="2000" dirty="0"/>
              <a:t> земельного фонду. Але, </a:t>
            </a:r>
            <a:r>
              <a:rPr lang="ru-RU" sz="2000" dirty="0" err="1"/>
              <a:t>по-перше</a:t>
            </a:r>
            <a:r>
              <a:rPr lang="ru-RU" sz="2000" dirty="0"/>
              <a:t>, </a:t>
            </a:r>
            <a:r>
              <a:rPr lang="ru-RU" sz="2000" dirty="0" err="1"/>
              <a:t>резерви</a:t>
            </a:r>
            <a:r>
              <a:rPr lang="ru-RU" sz="2000" dirty="0"/>
              <a:t> все одно </a:t>
            </a:r>
            <a:r>
              <a:rPr lang="ru-RU" sz="2000" dirty="0" err="1"/>
              <a:t>обмежені</a:t>
            </a:r>
            <a:r>
              <a:rPr lang="ru-RU" sz="2000" dirty="0"/>
              <a:t>, а </a:t>
            </a:r>
            <a:r>
              <a:rPr lang="ru-RU" sz="2000" dirty="0" err="1"/>
              <a:t>по-друге</a:t>
            </a:r>
            <a:r>
              <a:rPr lang="ru-RU" sz="2000" dirty="0"/>
              <a:t>, </a:t>
            </a:r>
            <a:r>
              <a:rPr lang="ru-RU" sz="2000" dirty="0" err="1"/>
              <a:t>частина</a:t>
            </a:r>
            <a:r>
              <a:rPr lang="ru-RU" sz="2000" dirty="0"/>
              <a:t> </a:t>
            </a:r>
            <a:r>
              <a:rPr lang="ru-RU" sz="2000" dirty="0" err="1"/>
              <a:t>земної</a:t>
            </a:r>
            <a:r>
              <a:rPr lang="ru-RU" sz="2000" dirty="0"/>
              <a:t> </a:t>
            </a:r>
            <a:r>
              <a:rPr lang="ru-RU" sz="2000" dirty="0" err="1"/>
              <a:t>поверхні</a:t>
            </a:r>
            <a:r>
              <a:rPr lang="ru-RU" sz="2000" dirty="0"/>
              <a:t> </a:t>
            </a:r>
            <a:r>
              <a:rPr lang="ru-RU" sz="2000" dirty="0" smtClean="0"/>
              <a:t>тяжко </a:t>
            </a:r>
            <a:r>
              <a:rPr lang="ru-RU" sz="2000" dirty="0" err="1" smtClean="0"/>
              <a:t>піддається</a:t>
            </a:r>
            <a:r>
              <a:rPr lang="ru-RU" sz="2000" dirty="0" smtClean="0"/>
              <a:t> </a:t>
            </a:r>
            <a:r>
              <a:rPr lang="ru-RU" sz="2000" dirty="0" err="1"/>
              <a:t>використанню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просто </a:t>
            </a:r>
            <a:r>
              <a:rPr lang="ru-RU" sz="2000" dirty="0" err="1"/>
              <a:t>непридатна</a:t>
            </a:r>
            <a:r>
              <a:rPr lang="ru-RU" sz="2000" dirty="0"/>
              <a:t> для </a:t>
            </a:r>
            <a:r>
              <a:rPr lang="ru-RU" sz="2000" dirty="0" err="1"/>
              <a:t>сільгосп</a:t>
            </a:r>
            <a:r>
              <a:rPr lang="ru-RU" sz="2000" dirty="0"/>
              <a:t> </a:t>
            </a:r>
            <a:r>
              <a:rPr lang="ru-RU" sz="2000" dirty="0" err="1"/>
              <a:t>обробки</a:t>
            </a:r>
            <a:r>
              <a:rPr lang="ru-RU" sz="20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700808"/>
            <a:ext cx="8712968" cy="10156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В </a:t>
            </a:r>
            <a:r>
              <a:rPr lang="ru-RU" sz="2000" dirty="0" err="1"/>
              <a:t>результаті</a:t>
            </a:r>
            <a:r>
              <a:rPr lang="ru-RU" sz="2000" dirty="0"/>
              <a:t> </a:t>
            </a:r>
            <a:r>
              <a:rPr lang="ru-RU" sz="2000" dirty="0" err="1"/>
              <a:t>набагато</a:t>
            </a:r>
            <a:r>
              <a:rPr lang="ru-RU" sz="2000" dirty="0"/>
              <a:t> </a:t>
            </a:r>
            <a:r>
              <a:rPr lang="ru-RU" sz="2000" dirty="0" err="1"/>
              <a:t>більшого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набуває</a:t>
            </a:r>
            <a:r>
              <a:rPr lang="ru-RU" sz="2000" dirty="0"/>
              <a:t> </a:t>
            </a:r>
            <a:r>
              <a:rPr lang="ru-RU" sz="2000" dirty="0" err="1"/>
              <a:t>другий</a:t>
            </a:r>
            <a:r>
              <a:rPr lang="ru-RU" sz="2000" dirty="0"/>
              <a:t> </a:t>
            </a:r>
            <a:r>
              <a:rPr lang="ru-RU" sz="2000" dirty="0" err="1"/>
              <a:t>напрямок</a:t>
            </a:r>
            <a:r>
              <a:rPr lang="ru-RU" sz="2000" dirty="0"/>
              <a:t> - </a:t>
            </a:r>
            <a:r>
              <a:rPr lang="ru-RU" sz="2000" dirty="0" err="1"/>
              <a:t>збільшення</a:t>
            </a:r>
            <a:r>
              <a:rPr lang="ru-RU" sz="2000" dirty="0"/>
              <a:t> </a:t>
            </a:r>
            <a:r>
              <a:rPr lang="ru-RU" sz="2000" dirty="0" err="1"/>
              <a:t>економічних</a:t>
            </a:r>
            <a:r>
              <a:rPr lang="ru-RU" sz="2000" dirty="0"/>
              <a:t> </a:t>
            </a:r>
            <a:r>
              <a:rPr lang="ru-RU" sz="2000" dirty="0" err="1"/>
              <a:t>можливостей</a:t>
            </a:r>
            <a:r>
              <a:rPr lang="ru-RU" sz="2000" dirty="0"/>
              <a:t> за </a:t>
            </a:r>
            <a:r>
              <a:rPr lang="ru-RU" sz="2000" dirty="0" err="1"/>
              <a:t>рахунок</a:t>
            </a:r>
            <a:r>
              <a:rPr lang="ru-RU" sz="2000" dirty="0"/>
              <a:t> </a:t>
            </a: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ефективності</a:t>
            </a:r>
            <a:r>
              <a:rPr lang="ru-RU" sz="2000" dirty="0"/>
              <a:t> аграрного </a:t>
            </a:r>
            <a:r>
              <a:rPr lang="ru-RU" sz="2000" dirty="0" err="1"/>
              <a:t>виробництва</a:t>
            </a:r>
            <a:r>
              <a:rPr lang="ru-RU" sz="20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5517232"/>
            <a:ext cx="8712968" cy="10156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Одним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завдань</a:t>
            </a:r>
            <a:r>
              <a:rPr lang="ru-RU" sz="2000" dirty="0"/>
              <a:t> </a:t>
            </a:r>
            <a:r>
              <a:rPr lang="ru-RU" sz="2000" dirty="0" err="1"/>
              <a:t>соціальних</a:t>
            </a:r>
            <a:r>
              <a:rPr lang="ru-RU" sz="2000" dirty="0"/>
              <a:t> реформ в </a:t>
            </a:r>
            <a:r>
              <a:rPr lang="ru-RU" sz="2000" dirty="0" err="1"/>
              <a:t>поєднанні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заходами </a:t>
            </a: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економічної</a:t>
            </a:r>
            <a:r>
              <a:rPr lang="ru-RU" sz="2000" dirty="0"/>
              <a:t> </a:t>
            </a:r>
            <a:r>
              <a:rPr lang="ru-RU" sz="2000" dirty="0" err="1"/>
              <a:t>ефективності</a:t>
            </a:r>
            <a:r>
              <a:rPr lang="ru-RU" sz="2000" dirty="0"/>
              <a:t> є </a:t>
            </a:r>
            <a:r>
              <a:rPr lang="ru-RU" sz="2000" dirty="0" err="1"/>
              <a:t>ослаблення</a:t>
            </a:r>
            <a:r>
              <a:rPr lang="ru-RU" sz="2000" dirty="0"/>
              <a:t> </a:t>
            </a:r>
            <a:r>
              <a:rPr lang="ru-RU" sz="2000" dirty="0" err="1"/>
              <a:t>розриву</a:t>
            </a:r>
            <a:r>
              <a:rPr lang="ru-RU" sz="2000" dirty="0"/>
              <a:t> в </a:t>
            </a:r>
            <a:r>
              <a:rPr lang="ru-RU" sz="2000" dirty="0" err="1"/>
              <a:t>рівнях</a:t>
            </a:r>
            <a:r>
              <a:rPr lang="ru-RU" sz="2000" dirty="0"/>
              <a:t> </a:t>
            </a:r>
            <a:r>
              <a:rPr lang="ru-RU" sz="2000" dirty="0" err="1"/>
              <a:t>споживання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різними</a:t>
            </a:r>
            <a:r>
              <a:rPr lang="ru-RU" sz="2000" dirty="0"/>
              <a:t> </a:t>
            </a:r>
            <a:r>
              <a:rPr lang="ru-RU" sz="2000" dirty="0" err="1"/>
              <a:t>групами</a:t>
            </a:r>
            <a:r>
              <a:rPr lang="ru-RU" sz="2000" dirty="0"/>
              <a:t> </a:t>
            </a:r>
            <a:r>
              <a:rPr lang="ru-RU" sz="2000" dirty="0" err="1"/>
              <a:t>країн</a:t>
            </a:r>
            <a:r>
              <a:rPr lang="ru-RU" sz="20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3212976"/>
            <a:ext cx="8712968" cy="16312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/>
              <a:t>Реальним</a:t>
            </a:r>
            <a:r>
              <a:rPr lang="ru-RU" sz="2000" dirty="0"/>
              <a:t> </a:t>
            </a:r>
            <a:r>
              <a:rPr lang="ru-RU" sz="2000" dirty="0" smtClean="0"/>
              <a:t>шляхом </a:t>
            </a: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економічної</a:t>
            </a:r>
            <a:r>
              <a:rPr lang="ru-RU" sz="2000" dirty="0"/>
              <a:t> </a:t>
            </a:r>
            <a:r>
              <a:rPr lang="ru-RU" sz="2000" dirty="0" err="1"/>
              <a:t>ефективності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стати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 smtClean="0"/>
              <a:t>розширення</a:t>
            </a:r>
            <a:r>
              <a:rPr lang="ru-RU" sz="2000" dirty="0" smtClean="0"/>
              <a:t> </a:t>
            </a:r>
            <a:r>
              <a:rPr lang="ru-RU" sz="2000" dirty="0" err="1"/>
              <a:t>соціальних</a:t>
            </a:r>
            <a:r>
              <a:rPr lang="ru-RU" sz="2000" dirty="0"/>
              <a:t> </a:t>
            </a:r>
            <a:r>
              <a:rPr lang="ru-RU" sz="2000" dirty="0" err="1"/>
              <a:t>можливостей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і становить </a:t>
            </a:r>
            <a:r>
              <a:rPr lang="ru-RU" sz="2000" dirty="0" err="1"/>
              <a:t>третій</a:t>
            </a:r>
            <a:r>
              <a:rPr lang="ru-RU" sz="2000" dirty="0"/>
              <a:t> </a:t>
            </a:r>
            <a:r>
              <a:rPr lang="ru-RU" sz="2000" dirty="0" err="1"/>
              <a:t>напрям</a:t>
            </a:r>
            <a:r>
              <a:rPr lang="ru-RU" sz="2000" dirty="0"/>
              <a:t> </a:t>
            </a:r>
            <a:r>
              <a:rPr lang="ru-RU" sz="2000" dirty="0" err="1"/>
              <a:t>стратегії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, </a:t>
            </a:r>
            <a:r>
              <a:rPr lang="ru-RU" sz="2000" dirty="0" err="1"/>
              <a:t>головним</a:t>
            </a:r>
            <a:r>
              <a:rPr lang="ru-RU" sz="2000" dirty="0"/>
              <a:t> </a:t>
            </a:r>
            <a:r>
              <a:rPr lang="ru-RU" sz="2000" dirty="0" err="1"/>
              <a:t>завданням</a:t>
            </a:r>
            <a:r>
              <a:rPr lang="ru-RU" sz="2000" dirty="0"/>
              <a:t> </a:t>
            </a:r>
            <a:r>
              <a:rPr lang="ru-RU" sz="2000" dirty="0" err="1"/>
              <a:t>якого</a:t>
            </a:r>
            <a:r>
              <a:rPr lang="ru-RU" sz="2000" dirty="0"/>
              <a:t> є </a:t>
            </a:r>
            <a:r>
              <a:rPr lang="ru-RU" sz="2000" dirty="0" err="1"/>
              <a:t>проведення</a:t>
            </a:r>
            <a:r>
              <a:rPr lang="ru-RU" sz="2000" dirty="0"/>
              <a:t> </a:t>
            </a:r>
            <a:r>
              <a:rPr lang="ru-RU" sz="2000" dirty="0" err="1"/>
              <a:t>глибоких</a:t>
            </a:r>
            <a:r>
              <a:rPr lang="ru-RU" sz="2000" dirty="0"/>
              <a:t> і </a:t>
            </a:r>
            <a:r>
              <a:rPr lang="ru-RU" sz="2000" dirty="0" err="1"/>
              <a:t>послідовних</a:t>
            </a:r>
            <a:r>
              <a:rPr lang="ru-RU" sz="2000" dirty="0"/>
              <a:t> </a:t>
            </a:r>
            <a:r>
              <a:rPr lang="ru-RU" sz="2000" dirty="0" err="1"/>
              <a:t>аграрних</a:t>
            </a:r>
            <a:r>
              <a:rPr lang="ru-RU" sz="2000" dirty="0"/>
              <a:t> реформ в </a:t>
            </a:r>
            <a:r>
              <a:rPr lang="ru-RU" sz="2000" dirty="0" err="1"/>
              <a:t>країнах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розвиваються</a:t>
            </a:r>
            <a:r>
              <a:rPr lang="ru-RU" sz="2000" dirty="0"/>
              <a:t> з </a:t>
            </a:r>
            <a:r>
              <a:rPr lang="ru-RU" sz="2000" dirty="0" err="1"/>
              <a:t>урахуванням</a:t>
            </a:r>
            <a:r>
              <a:rPr lang="ru-RU" sz="2000" dirty="0"/>
              <a:t> </a:t>
            </a:r>
            <a:r>
              <a:rPr lang="ru-RU" sz="2000" dirty="0" err="1"/>
              <a:t>особливостей</a:t>
            </a:r>
            <a:r>
              <a:rPr lang="ru-RU" sz="2000" dirty="0"/>
              <a:t> умов в </a:t>
            </a:r>
            <a:r>
              <a:rPr lang="ru-RU" sz="2000" dirty="0" err="1"/>
              <a:t>кожній</a:t>
            </a:r>
            <a:r>
              <a:rPr lang="ru-RU" sz="2000" dirty="0"/>
              <a:t> з них.</a:t>
            </a:r>
          </a:p>
        </p:txBody>
      </p:sp>
    </p:spTree>
    <p:extLst>
      <p:ext uri="{BB962C8B-B14F-4D97-AF65-F5344CB8AC3E}">
        <p14:creationId xmlns:p14="http://schemas.microsoft.com/office/powerpoint/2010/main" val="4071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43769" cy="1152128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ru-RU" sz="2000" dirty="0"/>
              <a:t>Є </a:t>
            </a:r>
            <a:r>
              <a:rPr lang="ru-RU" sz="2000" dirty="0" err="1"/>
              <a:t>кілька</a:t>
            </a:r>
            <a:r>
              <a:rPr lang="ru-RU" sz="2000" dirty="0"/>
              <a:t> </a:t>
            </a:r>
            <a:r>
              <a:rPr lang="ru-RU" sz="2000" dirty="0" err="1"/>
              <a:t>варіантів</a:t>
            </a:r>
            <a:r>
              <a:rPr lang="ru-RU" sz="2000" dirty="0"/>
              <a:t> </a:t>
            </a:r>
            <a:r>
              <a:rPr lang="ru-RU" sz="2000" dirty="0" err="1"/>
              <a:t>прогнозів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 smtClean="0"/>
              <a:t>світового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сільського</a:t>
            </a:r>
            <a:r>
              <a:rPr lang="ru-RU" sz="2000" dirty="0" smtClean="0"/>
              <a:t> </a:t>
            </a:r>
            <a:r>
              <a:rPr lang="ru-RU" sz="2000" dirty="0" err="1"/>
              <a:t>господарства</a:t>
            </a:r>
            <a:r>
              <a:rPr lang="ru-RU" sz="2000" dirty="0"/>
              <a:t> на </a:t>
            </a:r>
            <a:r>
              <a:rPr lang="ru-RU" sz="2000" dirty="0" err="1"/>
              <a:t>період</a:t>
            </a:r>
            <a:r>
              <a:rPr lang="ru-RU" sz="2000" dirty="0"/>
              <a:t> до 2050 г. Як </a:t>
            </a:r>
            <a:r>
              <a:rPr lang="ru-RU" sz="2000" dirty="0" err="1" smtClean="0"/>
              <a:t>передумови</a:t>
            </a:r>
            <a:r>
              <a:rPr lang="ru-RU" sz="2000" dirty="0" smtClean="0"/>
              <a:t> </a:t>
            </a:r>
            <a:r>
              <a:rPr lang="ru-RU" sz="2000" dirty="0"/>
              <a:t>для </a:t>
            </a:r>
            <a:r>
              <a:rPr lang="ru-RU" sz="2000" dirty="0" err="1"/>
              <a:t>даного</a:t>
            </a:r>
            <a:r>
              <a:rPr lang="ru-RU" sz="2000" dirty="0"/>
              <a:t> прогнозу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висунуті</a:t>
            </a:r>
            <a:r>
              <a:rPr lang="ru-RU" sz="2000" dirty="0"/>
              <a:t> </a:t>
            </a:r>
            <a:r>
              <a:rPr lang="ru-RU" sz="2000" dirty="0" err="1"/>
              <a:t>чотири</a:t>
            </a:r>
            <a:r>
              <a:rPr lang="ru-RU" sz="2000" dirty="0"/>
              <a:t> </a:t>
            </a:r>
            <a:r>
              <a:rPr lang="ru-RU" sz="2000" dirty="0" err="1"/>
              <a:t>гіпотези</a:t>
            </a:r>
            <a:r>
              <a:rPr lang="ru-RU" sz="20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622764"/>
            <a:ext cx="3888432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Перша. </a:t>
            </a:r>
            <a:r>
              <a:rPr lang="ru-RU" dirty="0" err="1"/>
              <a:t>Посівні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сільськогосподарські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не </a:t>
            </a:r>
            <a:r>
              <a:rPr lang="ru-RU" dirty="0" err="1"/>
              <a:t>скорочуватися</a:t>
            </a:r>
            <a:r>
              <a:rPr lang="ru-RU" dirty="0"/>
              <a:t>, а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/>
              <a:t>збільшуватися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один з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уроків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винести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продовольчої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 в 2007-2009 </a:t>
            </a:r>
            <a:r>
              <a:rPr lang="ru-RU" dirty="0" err="1"/>
              <a:t>рр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5976" y="1622764"/>
            <a:ext cx="4464496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Друга.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все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буде </a:t>
            </a:r>
            <a:r>
              <a:rPr lang="ru-RU" dirty="0" err="1"/>
              <a:t>витрачатися</a:t>
            </a:r>
            <a:r>
              <a:rPr lang="ru-RU" dirty="0"/>
              <a:t> на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r>
              <a:rPr lang="ru-RU" dirty="0"/>
              <a:t> </a:t>
            </a:r>
            <a:r>
              <a:rPr lang="ru-RU" dirty="0" err="1"/>
              <a:t>науково-технічного</a:t>
            </a:r>
            <a:r>
              <a:rPr lang="ru-RU" dirty="0"/>
              <a:t> </a:t>
            </a:r>
            <a:r>
              <a:rPr lang="ru-RU" dirty="0" err="1"/>
              <a:t>прогресу</a:t>
            </a:r>
            <a:r>
              <a:rPr lang="ru-RU" dirty="0"/>
              <a:t> в </a:t>
            </a:r>
            <a:r>
              <a:rPr lang="ru-RU" dirty="0" err="1"/>
              <a:t>сільському</a:t>
            </a:r>
            <a:r>
              <a:rPr lang="ru-RU" dirty="0"/>
              <a:t> </a:t>
            </a:r>
            <a:r>
              <a:rPr lang="ru-RU" dirty="0" err="1"/>
              <a:t>господарстві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дозволить </a:t>
            </a:r>
            <a:r>
              <a:rPr lang="ru-RU" dirty="0" err="1"/>
              <a:t>збільшити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перш за все </a:t>
            </a:r>
            <a:r>
              <a:rPr lang="ru-RU" dirty="0" err="1"/>
              <a:t>землі</a:t>
            </a:r>
            <a:r>
              <a:rPr lang="ru-RU" dirty="0"/>
              <a:t> і води.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4077072"/>
            <a:ext cx="3672408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Третя</a:t>
            </a:r>
            <a:r>
              <a:rPr lang="ru-RU" dirty="0"/>
              <a:t>.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регіонів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збільшувати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м'ясної</a:t>
            </a:r>
            <a:r>
              <a:rPr lang="ru-RU" dirty="0"/>
              <a:t> і </a:t>
            </a:r>
            <a:r>
              <a:rPr lang="ru-RU" dirty="0" err="1"/>
              <a:t>молочної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. З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випливає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все </a:t>
            </a:r>
            <a:r>
              <a:rPr lang="ru-RU" dirty="0" err="1"/>
              <a:t>більша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вирощених</a:t>
            </a:r>
            <a:r>
              <a:rPr lang="ru-RU" dirty="0"/>
              <a:t> </a:t>
            </a:r>
            <a:r>
              <a:rPr lang="ru-RU" dirty="0" err="1"/>
              <a:t>рослинних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буде </a:t>
            </a:r>
            <a:r>
              <a:rPr lang="ru-RU" dirty="0" err="1"/>
              <a:t>використовуватися</a:t>
            </a:r>
            <a:r>
              <a:rPr lang="ru-RU" dirty="0"/>
              <a:t> на корми.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5976" y="3921069"/>
            <a:ext cx="4464496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Четверта</a:t>
            </a:r>
            <a:r>
              <a:rPr lang="ru-RU" dirty="0"/>
              <a:t>. 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буде </a:t>
            </a:r>
            <a:r>
              <a:rPr lang="ru-RU" dirty="0" err="1"/>
              <a:t>зберігатися</a:t>
            </a:r>
            <a:r>
              <a:rPr lang="ru-RU" dirty="0"/>
              <a:t> </a:t>
            </a:r>
            <a:r>
              <a:rPr lang="ru-RU" dirty="0" err="1"/>
              <a:t>тенденція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перш за все для </a:t>
            </a:r>
            <a:r>
              <a:rPr lang="ru-RU" dirty="0" err="1"/>
              <a:t>продовольчих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. </a:t>
            </a:r>
            <a:r>
              <a:rPr lang="ru-RU" dirty="0" err="1"/>
              <a:t>Винятки</a:t>
            </a:r>
            <a:r>
              <a:rPr lang="ru-RU" dirty="0"/>
              <a:t> </a:t>
            </a:r>
            <a:r>
              <a:rPr lang="ru-RU" dirty="0" err="1"/>
              <a:t>становитимуть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де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особливі</a:t>
            </a:r>
            <a:r>
              <a:rPr lang="ru-RU" dirty="0"/>
              <a:t> </a:t>
            </a:r>
            <a:r>
              <a:rPr lang="ru-RU" dirty="0" err="1"/>
              <a:t>природні</a:t>
            </a:r>
            <a:r>
              <a:rPr lang="ru-RU" dirty="0"/>
              <a:t> і </a:t>
            </a: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земельні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для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біопалива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628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аудовская Арав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546483" cy="585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9019" y="292006"/>
            <a:ext cx="191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Саудівська</a:t>
            </a:r>
            <a:r>
              <a:rPr lang="ru-RU" dirty="0" smtClean="0"/>
              <a:t> </a:t>
            </a:r>
            <a:r>
              <a:rPr lang="ru-RU" dirty="0" err="1" smtClean="0"/>
              <a:t>Аравія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050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93096"/>
            <a:ext cx="8229600" cy="2295128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000" dirty="0" err="1"/>
              <a:t>Сільське</a:t>
            </a:r>
            <a:r>
              <a:rPr lang="ru-RU" sz="2000" dirty="0"/>
              <a:t> </a:t>
            </a:r>
            <a:r>
              <a:rPr lang="ru-RU" sz="2000" dirty="0" err="1"/>
              <a:t>господарство</a:t>
            </a:r>
            <a:r>
              <a:rPr lang="ru-RU" sz="2000" dirty="0"/>
              <a:t> -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єдина</a:t>
            </a:r>
            <a:r>
              <a:rPr lang="ru-RU" sz="2000" dirty="0"/>
              <a:t> </a:t>
            </a:r>
            <a:r>
              <a:rPr lang="ru-RU" sz="2000" dirty="0" err="1"/>
              <a:t>галузь</a:t>
            </a:r>
            <a:r>
              <a:rPr lang="ru-RU" sz="2000" dirty="0"/>
              <a:t> </a:t>
            </a:r>
            <a:r>
              <a:rPr lang="ru-RU" sz="2000" dirty="0" err="1"/>
              <a:t>матеріального</a:t>
            </a:r>
            <a:r>
              <a:rPr lang="ru-RU" sz="2000" dirty="0"/>
              <a:t> </a:t>
            </a:r>
            <a:r>
              <a:rPr lang="ru-RU" sz="2000" dirty="0" err="1"/>
              <a:t>виробництва</a:t>
            </a:r>
            <a:r>
              <a:rPr lang="ru-RU" sz="2000" dirty="0"/>
              <a:t>, яка </a:t>
            </a:r>
            <a:r>
              <a:rPr lang="ru-RU" sz="2000" dirty="0" err="1"/>
              <a:t>залежить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природних</a:t>
            </a:r>
            <a:r>
              <a:rPr lang="ru-RU" sz="2000" dirty="0"/>
              <a:t> умов, таких як </a:t>
            </a:r>
            <a:r>
              <a:rPr lang="ru-RU" sz="2000" dirty="0" err="1"/>
              <a:t>клімат</a:t>
            </a:r>
            <a:r>
              <a:rPr lang="ru-RU" sz="2000" dirty="0"/>
              <a:t>, </a:t>
            </a:r>
            <a:r>
              <a:rPr lang="ru-RU" sz="2000" dirty="0" err="1"/>
              <a:t>навколишнє</a:t>
            </a:r>
            <a:r>
              <a:rPr lang="ru-RU" sz="2000" dirty="0"/>
              <a:t> </a:t>
            </a:r>
            <a:r>
              <a:rPr lang="ru-RU" sz="2000" dirty="0" err="1"/>
              <a:t>середовища</a:t>
            </a:r>
            <a:r>
              <a:rPr lang="ru-RU" sz="2000" dirty="0"/>
              <a:t> та </a:t>
            </a:r>
            <a:r>
              <a:rPr lang="ru-RU" sz="2000" dirty="0" err="1"/>
              <a:t>наявність</a:t>
            </a:r>
            <a:r>
              <a:rPr lang="ru-RU" sz="2000" dirty="0"/>
              <a:t> води. </a:t>
            </a:r>
            <a:r>
              <a:rPr lang="ru-RU" sz="2000" dirty="0" err="1"/>
              <a:t>Важливі</a:t>
            </a:r>
            <a:r>
              <a:rPr lang="ru-RU" sz="2000" dirty="0"/>
              <a:t>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економічні</a:t>
            </a:r>
            <a:r>
              <a:rPr lang="ru-RU" sz="2000" dirty="0"/>
              <a:t> </a:t>
            </a:r>
            <a:r>
              <a:rPr lang="ru-RU" sz="2000" dirty="0" err="1"/>
              <a:t>чинники</a:t>
            </a:r>
            <a:r>
              <a:rPr lang="ru-RU" sz="2000" dirty="0"/>
              <a:t>, </a:t>
            </a:r>
            <a:r>
              <a:rPr lang="ru-RU" sz="2000" dirty="0" err="1"/>
              <a:t>такі</a:t>
            </a:r>
            <a:r>
              <a:rPr lang="ru-RU" sz="2000" dirty="0"/>
              <a:t> як </a:t>
            </a:r>
            <a:r>
              <a:rPr lang="ru-RU" sz="2000" dirty="0" err="1"/>
              <a:t>ринкові</a:t>
            </a:r>
            <a:r>
              <a:rPr lang="ru-RU" sz="2000" dirty="0"/>
              <a:t> </a:t>
            </a:r>
            <a:r>
              <a:rPr lang="ru-RU" sz="2000" dirty="0" err="1"/>
              <a:t>ціни</a:t>
            </a:r>
            <a:r>
              <a:rPr lang="ru-RU" sz="2000" dirty="0"/>
              <a:t> і </a:t>
            </a:r>
            <a:r>
              <a:rPr lang="ru-RU" sz="2000" dirty="0" err="1"/>
              <a:t>вартість</a:t>
            </a:r>
            <a:r>
              <a:rPr lang="ru-RU" sz="2000" dirty="0"/>
              <a:t> </a:t>
            </a:r>
            <a:r>
              <a:rPr lang="ru-RU" sz="2000" dirty="0" err="1"/>
              <a:t>виробництва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політика</a:t>
            </a:r>
            <a:r>
              <a:rPr lang="ru-RU" sz="2000" dirty="0"/>
              <a:t> </a:t>
            </a:r>
            <a:r>
              <a:rPr lang="ru-RU" sz="2000" dirty="0" err="1"/>
              <a:t>країни</a:t>
            </a:r>
            <a:r>
              <a:rPr lang="ru-RU" sz="2000" dirty="0"/>
              <a:t> </a:t>
            </a:r>
            <a:r>
              <a:rPr lang="ru-RU" sz="2000" dirty="0" err="1"/>
              <a:t>включаючи</a:t>
            </a:r>
            <a:r>
              <a:rPr lang="ru-RU" sz="2000" dirty="0"/>
              <a:t> </a:t>
            </a:r>
            <a:r>
              <a:rPr lang="ru-RU" sz="2000" dirty="0" err="1"/>
              <a:t>цільові</a:t>
            </a:r>
            <a:r>
              <a:rPr lang="ru-RU" sz="2000" dirty="0"/>
              <a:t> </a:t>
            </a:r>
            <a:r>
              <a:rPr lang="ru-RU" sz="2000" dirty="0" err="1"/>
              <a:t>субсидії</a:t>
            </a:r>
            <a:r>
              <a:rPr lang="ru-RU" sz="2000" dirty="0"/>
              <a:t> на те,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вирощувати</a:t>
            </a:r>
            <a:r>
              <a:rPr lang="ru-RU" sz="2000" dirty="0"/>
              <a:t> (</a:t>
            </a:r>
            <a:r>
              <a:rPr lang="ru-RU" sz="2000" dirty="0" err="1"/>
              <a:t>або</a:t>
            </a:r>
            <a:r>
              <a:rPr lang="ru-RU" sz="2000" dirty="0"/>
              <a:t>, </a:t>
            </a:r>
            <a:r>
              <a:rPr lang="ru-RU" sz="2000" dirty="0" err="1"/>
              <a:t>навпаки</a:t>
            </a:r>
            <a:r>
              <a:rPr lang="ru-RU" sz="2000" dirty="0"/>
              <a:t>, не </a:t>
            </a:r>
            <a:r>
              <a:rPr lang="ru-RU" sz="2000" dirty="0" err="1"/>
              <a:t>вирощувати</a:t>
            </a:r>
            <a:r>
              <a:rPr lang="ru-RU" sz="2000" dirty="0"/>
              <a:t> -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уникнути</a:t>
            </a:r>
            <a:r>
              <a:rPr lang="ru-RU" sz="2000" dirty="0"/>
              <a:t> </a:t>
            </a:r>
            <a:r>
              <a:rPr lang="ru-RU" sz="2000" dirty="0" err="1"/>
              <a:t>перевиробництва</a:t>
            </a:r>
            <a:r>
              <a:rPr lang="ru-RU" sz="2000" dirty="0"/>
              <a:t>) </a:t>
            </a:r>
            <a:r>
              <a:rPr lang="ru-RU" sz="2000" dirty="0" err="1"/>
              <a:t>певні</a:t>
            </a:r>
            <a:r>
              <a:rPr lang="ru-RU" sz="2000" dirty="0"/>
              <a:t> </a:t>
            </a:r>
            <a:r>
              <a:rPr lang="ru-RU" sz="2000" dirty="0" err="1"/>
              <a:t>культури</a:t>
            </a:r>
            <a:r>
              <a:rPr lang="ru-RU" sz="2000" dirty="0"/>
              <a:t>.</a:t>
            </a:r>
          </a:p>
        </p:txBody>
      </p:sp>
      <p:pic>
        <p:nvPicPr>
          <p:cNvPr id="3074" name="Picture 2" descr="Картинки по запросу &quot;сельское хозяйство мир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056784" cy="358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3834112"/>
            <a:ext cx="4752528" cy="2883708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000" dirty="0" err="1"/>
              <a:t>Головним</a:t>
            </a:r>
            <a:r>
              <a:rPr lang="ru-RU" sz="2000" dirty="0"/>
              <a:t> </a:t>
            </a:r>
            <a:r>
              <a:rPr lang="ru-RU" sz="2000" dirty="0" err="1"/>
              <a:t>засобом</a:t>
            </a:r>
            <a:r>
              <a:rPr lang="ru-RU" sz="2000" dirty="0"/>
              <a:t> земля є тому, </a:t>
            </a:r>
            <a:r>
              <a:rPr lang="ru-RU" sz="2000" dirty="0" err="1"/>
              <a:t>що</a:t>
            </a:r>
            <a:r>
              <a:rPr lang="ru-RU" sz="2000" dirty="0"/>
              <a:t> вона створена природою, а не </a:t>
            </a:r>
            <a:r>
              <a:rPr lang="ru-RU" sz="2000" dirty="0" err="1"/>
              <a:t>людською</a:t>
            </a:r>
            <a:r>
              <a:rPr lang="ru-RU" sz="2000" dirty="0"/>
              <a:t> </a:t>
            </a:r>
            <a:r>
              <a:rPr lang="ru-RU" sz="2000" dirty="0" err="1"/>
              <a:t>працею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робить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незамінним</a:t>
            </a:r>
            <a:r>
              <a:rPr lang="ru-RU" sz="2000" dirty="0"/>
              <a:t> </a:t>
            </a:r>
            <a:r>
              <a:rPr lang="ru-RU" sz="2000" dirty="0" err="1"/>
              <a:t>засобом</a:t>
            </a:r>
            <a:r>
              <a:rPr lang="ru-RU" sz="2000" dirty="0"/>
              <a:t> аграрного </a:t>
            </a:r>
            <a:r>
              <a:rPr lang="ru-RU" sz="2000" dirty="0" err="1"/>
              <a:t>виробництва</a:t>
            </a:r>
            <a:r>
              <a:rPr lang="ru-RU" sz="2000" dirty="0"/>
              <a:t>. </a:t>
            </a:r>
            <a:r>
              <a:rPr lang="ru-RU" sz="2000" dirty="0" err="1"/>
              <a:t>Використовується</a:t>
            </a:r>
            <a:r>
              <a:rPr lang="ru-RU" sz="2000" dirty="0"/>
              <a:t> і </a:t>
            </a:r>
            <a:r>
              <a:rPr lang="ru-RU" sz="2000" dirty="0" err="1"/>
              <a:t>відновлюється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родючість</a:t>
            </a:r>
            <a:r>
              <a:rPr lang="ru-RU" sz="2000" dirty="0"/>
              <a:t>, </a:t>
            </a:r>
            <a:r>
              <a:rPr lang="ru-RU" sz="2000" dirty="0" err="1"/>
              <a:t>тобто</a:t>
            </a:r>
            <a:r>
              <a:rPr lang="ru-RU" sz="2000" dirty="0"/>
              <a:t> </a:t>
            </a:r>
            <a:r>
              <a:rPr lang="ru-RU" sz="2000" dirty="0" err="1"/>
              <a:t>здатність</a:t>
            </a:r>
            <a:r>
              <a:rPr lang="ru-RU" sz="2000" dirty="0"/>
              <a:t> </a:t>
            </a:r>
            <a:r>
              <a:rPr lang="ru-RU" sz="2000" dirty="0" err="1"/>
              <a:t>забезпечувати</a:t>
            </a:r>
            <a:r>
              <a:rPr lang="ru-RU" sz="2000" dirty="0"/>
              <a:t> </a:t>
            </a:r>
            <a:r>
              <a:rPr lang="ru-RU" sz="2000" dirty="0" err="1"/>
              <a:t>рослини</a:t>
            </a:r>
            <a:r>
              <a:rPr lang="ru-RU" sz="2000" dirty="0"/>
              <a:t> </a:t>
            </a:r>
            <a:r>
              <a:rPr lang="ru-RU" sz="2000" dirty="0" err="1"/>
              <a:t>поживними</a:t>
            </a:r>
            <a:r>
              <a:rPr lang="ru-RU" sz="2000" dirty="0"/>
              <a:t> </a:t>
            </a:r>
            <a:r>
              <a:rPr lang="ru-RU" sz="2000" dirty="0" err="1"/>
              <a:t>речовинами</a:t>
            </a:r>
            <a:r>
              <a:rPr lang="ru-RU" sz="2000" dirty="0"/>
              <a:t>, </a:t>
            </a:r>
            <a:r>
              <a:rPr lang="ru-RU" sz="2000" dirty="0" err="1"/>
              <a:t>необхідними</a:t>
            </a:r>
            <a:r>
              <a:rPr lang="ru-RU" sz="2000" dirty="0"/>
              <a:t> для </a:t>
            </a:r>
            <a:r>
              <a:rPr lang="ru-RU" sz="2000" dirty="0" err="1"/>
              <a:t>їх</a:t>
            </a:r>
            <a:r>
              <a:rPr lang="ru-RU" sz="2000" dirty="0"/>
              <a:t> росту.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721" y="332656"/>
            <a:ext cx="5112568" cy="286232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+mj-lt"/>
                <a:ea typeface="+mj-ea"/>
                <a:cs typeface="+mj-cs"/>
              </a:rPr>
              <a:t>Виділяють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кілька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особливостей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сільського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господарства</a:t>
            </a:r>
            <a:r>
              <a:rPr lang="ru-RU" sz="2000" dirty="0">
                <a:latin typeface="+mj-lt"/>
                <a:ea typeface="+mj-ea"/>
                <a:cs typeface="+mj-cs"/>
              </a:rPr>
              <a:t> як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об'єкта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матеріального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виробництва</a:t>
            </a:r>
            <a:r>
              <a:rPr lang="ru-RU" sz="2000" dirty="0">
                <a:latin typeface="+mj-lt"/>
                <a:ea typeface="+mj-ea"/>
                <a:cs typeface="+mj-cs"/>
              </a:rPr>
              <a:t>. </a:t>
            </a:r>
            <a:r>
              <a:rPr lang="ru-RU" sz="2000" b="1" dirty="0">
                <a:latin typeface="+mj-lt"/>
                <a:ea typeface="+mj-ea"/>
                <a:cs typeface="+mj-cs"/>
              </a:rPr>
              <a:t>Перша </a:t>
            </a:r>
            <a:r>
              <a:rPr lang="ru-RU" sz="2000" b="1" dirty="0" err="1">
                <a:latin typeface="+mj-lt"/>
                <a:ea typeface="+mj-ea"/>
                <a:cs typeface="+mj-cs"/>
              </a:rPr>
              <a:t>відмінна</a:t>
            </a:r>
            <a:r>
              <a:rPr lang="ru-RU" sz="2000" b="1" dirty="0">
                <a:latin typeface="+mj-lt"/>
                <a:ea typeface="+mj-ea"/>
                <a:cs typeface="+mj-cs"/>
              </a:rPr>
              <a:t> риса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полягає</a:t>
            </a:r>
            <a:r>
              <a:rPr lang="ru-RU" sz="2000" dirty="0">
                <a:latin typeface="+mj-lt"/>
                <a:ea typeface="+mj-ea"/>
                <a:cs typeface="+mj-cs"/>
              </a:rPr>
              <a:t> в тому, </a:t>
            </a:r>
            <a:r>
              <a:rPr lang="ru-RU" sz="2000" dirty="0" err="1">
                <a:latin typeface="+mj-lt"/>
                <a:ea typeface="+mj-ea"/>
                <a:cs typeface="+mj-cs"/>
              </a:rPr>
              <a:t>що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головним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засобом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виробництва</a:t>
            </a:r>
            <a:r>
              <a:rPr lang="ru-RU" sz="2000" dirty="0">
                <a:latin typeface="+mj-lt"/>
                <a:ea typeface="+mj-ea"/>
                <a:cs typeface="+mj-cs"/>
              </a:rPr>
              <a:t> є земля і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біологічні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фактори</a:t>
            </a:r>
            <a:r>
              <a:rPr lang="ru-RU" sz="2000" dirty="0">
                <a:latin typeface="+mj-lt"/>
                <a:ea typeface="+mj-ea"/>
                <a:cs typeface="+mj-cs"/>
              </a:rPr>
              <a:t> - </a:t>
            </a:r>
            <a:r>
              <a:rPr lang="ru-RU" sz="2000" dirty="0" err="1">
                <a:latin typeface="+mj-lt"/>
                <a:ea typeface="+mj-ea"/>
                <a:cs typeface="+mj-cs"/>
              </a:rPr>
              <a:t>рослини</a:t>
            </a:r>
            <a:r>
              <a:rPr lang="ru-RU" sz="2000" dirty="0">
                <a:latin typeface="+mj-lt"/>
                <a:ea typeface="+mj-ea"/>
                <a:cs typeface="+mj-cs"/>
              </a:rPr>
              <a:t> і </a:t>
            </a:r>
            <a:r>
              <a:rPr lang="ru-RU" sz="2000" dirty="0" err="1">
                <a:latin typeface="+mj-lt"/>
                <a:ea typeface="+mj-ea"/>
                <a:cs typeface="+mj-cs"/>
              </a:rPr>
              <a:t>тварини</a:t>
            </a:r>
            <a:r>
              <a:rPr lang="ru-RU" sz="2000" dirty="0">
                <a:latin typeface="+mj-lt"/>
                <a:ea typeface="+mj-ea"/>
                <a:cs typeface="+mj-cs"/>
              </a:rPr>
              <a:t>.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Виробничі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процеси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тісно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переплітаються</a:t>
            </a:r>
            <a:r>
              <a:rPr lang="ru-RU" sz="2000" dirty="0">
                <a:latin typeface="+mj-lt"/>
                <a:ea typeface="+mj-ea"/>
                <a:cs typeface="+mj-cs"/>
              </a:rPr>
              <a:t> з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біологічними</a:t>
            </a:r>
            <a:r>
              <a:rPr lang="ru-RU" sz="2000" dirty="0">
                <a:latin typeface="+mj-lt"/>
                <a:ea typeface="+mj-ea"/>
                <a:cs typeface="+mj-cs"/>
              </a:rPr>
              <a:t>, на </a:t>
            </a:r>
            <a:r>
              <a:rPr lang="ru-RU" sz="2000" dirty="0" err="1">
                <a:latin typeface="+mj-lt"/>
                <a:ea typeface="+mj-ea"/>
                <a:cs typeface="+mj-cs"/>
              </a:rPr>
              <a:t>результати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яких</a:t>
            </a:r>
            <a:r>
              <a:rPr lang="ru-RU" sz="2000" dirty="0">
                <a:latin typeface="+mj-lt"/>
                <a:ea typeface="+mj-ea"/>
                <a:cs typeface="+mj-cs"/>
              </a:rPr>
              <a:t> великий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вплив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мають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погодно-кліматичні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latin typeface="+mj-lt"/>
                <a:ea typeface="+mj-ea"/>
                <a:cs typeface="+mj-cs"/>
              </a:rPr>
              <a:t>умови</a:t>
            </a:r>
            <a:r>
              <a:rPr lang="ru-RU" sz="2000" dirty="0"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4098" name="Picture 2" descr="Картинки по запросу &quot;корова вектор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22193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&quot;пшеница вектор&quot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05064"/>
            <a:ext cx="1840097" cy="251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85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2736304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000" b="1" dirty="0"/>
              <a:t>Другою </a:t>
            </a:r>
            <a:r>
              <a:rPr lang="ru-RU" sz="2000" b="1" dirty="0" err="1" smtClean="0"/>
              <a:t>відмінною</a:t>
            </a:r>
            <a:r>
              <a:rPr lang="ru-RU" sz="2000" b="1" dirty="0" smtClean="0"/>
              <a:t> </a:t>
            </a:r>
            <a:r>
              <a:rPr lang="ru-RU" sz="2000" b="1" dirty="0" err="1"/>
              <a:t>особливістю</a:t>
            </a:r>
            <a:r>
              <a:rPr lang="ru-RU" sz="2000" b="1" dirty="0"/>
              <a:t> </a:t>
            </a:r>
            <a:r>
              <a:rPr lang="ru-RU" sz="2000" dirty="0"/>
              <a:t>аграрного сектора є те, </a:t>
            </a:r>
            <a:r>
              <a:rPr lang="ru-RU" sz="2000" dirty="0" err="1"/>
              <a:t>що</a:t>
            </a:r>
            <a:r>
              <a:rPr lang="ru-RU" sz="2000" dirty="0"/>
              <a:t> в </a:t>
            </a:r>
            <a:r>
              <a:rPr lang="ru-RU" sz="2000" dirty="0" err="1"/>
              <a:t>ньому</a:t>
            </a:r>
            <a:r>
              <a:rPr lang="ru-RU" sz="2000" dirty="0"/>
              <a:t> </a:t>
            </a:r>
            <a:r>
              <a:rPr lang="ru-RU" sz="2000" dirty="0" err="1" smtClean="0"/>
              <a:t>виробля</a:t>
            </a:r>
            <a:r>
              <a:rPr lang="uk-UA" sz="2000" dirty="0"/>
              <a:t>є</a:t>
            </a:r>
            <a:r>
              <a:rPr lang="ru-RU" sz="2000" dirty="0" err="1" smtClean="0"/>
              <a:t>ться</a:t>
            </a:r>
            <a:r>
              <a:rPr lang="ru-RU" sz="2000" dirty="0" smtClean="0"/>
              <a:t> </a:t>
            </a:r>
            <a:r>
              <a:rPr lang="ru-RU" sz="2000" dirty="0" err="1"/>
              <a:t>багато</a:t>
            </a:r>
            <a:r>
              <a:rPr lang="ru-RU" sz="2000" dirty="0"/>
              <a:t> </a:t>
            </a:r>
            <a:r>
              <a:rPr lang="ru-RU" sz="2000" dirty="0" err="1"/>
              <a:t>видів</a:t>
            </a:r>
            <a:r>
              <a:rPr lang="ru-RU" sz="2000" dirty="0"/>
              <a:t> </a:t>
            </a:r>
            <a:r>
              <a:rPr lang="ru-RU" sz="2000" dirty="0" err="1"/>
              <a:t>продукції</a:t>
            </a:r>
            <a:r>
              <a:rPr lang="ru-RU" sz="2000" dirty="0"/>
              <a:t> </a:t>
            </a:r>
            <a:r>
              <a:rPr lang="ru-RU" sz="2000" dirty="0" err="1"/>
              <a:t>рослинництва</a:t>
            </a:r>
            <a:r>
              <a:rPr lang="ru-RU" sz="2000" dirty="0"/>
              <a:t> і </a:t>
            </a:r>
            <a:r>
              <a:rPr lang="ru-RU" sz="2000" dirty="0" err="1"/>
              <a:t>тваринництва</a:t>
            </a:r>
            <a:r>
              <a:rPr lang="ru-RU" sz="2000" dirty="0"/>
              <a:t> з </a:t>
            </a:r>
            <a:r>
              <a:rPr lang="ru-RU" sz="2000" dirty="0" err="1"/>
              <a:t>використанням</a:t>
            </a:r>
            <a:r>
              <a:rPr lang="ru-RU" sz="2000" dirty="0"/>
              <a:t> </a:t>
            </a:r>
            <a:r>
              <a:rPr lang="ru-RU" sz="2000" dirty="0" err="1"/>
              <a:t>технологічних</a:t>
            </a:r>
            <a:r>
              <a:rPr lang="ru-RU" sz="2000" dirty="0"/>
              <a:t> </a:t>
            </a:r>
            <a:r>
              <a:rPr lang="ru-RU" sz="2000" dirty="0" err="1"/>
              <a:t>процесів</a:t>
            </a:r>
            <a:r>
              <a:rPr lang="ru-RU" sz="2000" dirty="0"/>
              <a:t> </a:t>
            </a:r>
            <a:r>
              <a:rPr lang="ru-RU" sz="2000" dirty="0" err="1"/>
              <a:t>різної</a:t>
            </a:r>
            <a:r>
              <a:rPr lang="ru-RU" sz="2000" dirty="0"/>
              <a:t> </a:t>
            </a:r>
            <a:r>
              <a:rPr lang="ru-RU" sz="2000" dirty="0" err="1"/>
              <a:t>тривалості</a:t>
            </a:r>
            <a:r>
              <a:rPr lang="ru-RU" sz="2000" dirty="0"/>
              <a:t> за часом, </a:t>
            </a:r>
            <a:r>
              <a:rPr lang="ru-RU" sz="2000" dirty="0" err="1"/>
              <a:t>варійованими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декількох</a:t>
            </a:r>
            <a:r>
              <a:rPr lang="ru-RU" sz="2000" dirty="0"/>
              <a:t> </a:t>
            </a:r>
            <a:r>
              <a:rPr lang="ru-RU" sz="2000" dirty="0" err="1"/>
              <a:t>тижнів</a:t>
            </a:r>
            <a:r>
              <a:rPr lang="ru-RU" sz="2000" dirty="0"/>
              <a:t> до </a:t>
            </a:r>
            <a:r>
              <a:rPr lang="ru-RU" sz="2000" dirty="0" err="1"/>
              <a:t>декількох</a:t>
            </a:r>
            <a:r>
              <a:rPr lang="ru-RU" sz="2000" dirty="0"/>
              <a:t> </a:t>
            </a:r>
            <a:r>
              <a:rPr lang="ru-RU" sz="2000" dirty="0" err="1"/>
              <a:t>місяців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негативно </a:t>
            </a:r>
            <a:r>
              <a:rPr lang="ru-RU" sz="2000" dirty="0" err="1"/>
              <a:t>відбивається</a:t>
            </a:r>
            <a:r>
              <a:rPr lang="ru-RU" sz="2000" dirty="0"/>
              <a:t> на </a:t>
            </a:r>
            <a:r>
              <a:rPr lang="ru-RU" sz="2000" dirty="0" err="1"/>
              <a:t>процесі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відтворення</a:t>
            </a:r>
            <a:r>
              <a:rPr lang="ru-RU" sz="2000" dirty="0"/>
              <a:t> через те,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витрати</a:t>
            </a:r>
            <a:r>
              <a:rPr lang="ru-RU" sz="2000" dirty="0"/>
              <a:t> на </a:t>
            </a:r>
            <a:r>
              <a:rPr lang="ru-RU" sz="2000" dirty="0" err="1"/>
              <a:t>виробництво</a:t>
            </a:r>
            <a:r>
              <a:rPr lang="ru-RU" sz="2000" dirty="0"/>
              <a:t> </a:t>
            </a:r>
            <a:r>
              <a:rPr lang="ru-RU" sz="2000" dirty="0" err="1"/>
              <a:t>здійснюються</a:t>
            </a:r>
            <a:r>
              <a:rPr lang="ru-RU" sz="2000" dirty="0"/>
              <a:t> зараз, а </a:t>
            </a:r>
            <a:r>
              <a:rPr lang="ru-RU" sz="2000" dirty="0" err="1" smtClean="0"/>
              <a:t>прибуток</a:t>
            </a:r>
            <a:r>
              <a:rPr lang="ru-RU" sz="2000" dirty="0" smtClean="0"/>
              <a:t> через </a:t>
            </a:r>
            <a:r>
              <a:rPr lang="ru-RU" sz="2000" dirty="0" err="1"/>
              <a:t>кілька</a:t>
            </a:r>
            <a:r>
              <a:rPr lang="ru-RU" sz="2000" dirty="0"/>
              <a:t> </a:t>
            </a:r>
            <a:r>
              <a:rPr lang="ru-RU" sz="2000" dirty="0" err="1"/>
              <a:t>місяців</a:t>
            </a:r>
            <a:r>
              <a:rPr lang="ru-RU" sz="2000" dirty="0"/>
              <a:t>, а по </a:t>
            </a:r>
            <a:r>
              <a:rPr lang="ru-RU" sz="2000" dirty="0" err="1"/>
              <a:t>озимим</a:t>
            </a:r>
            <a:r>
              <a:rPr lang="ru-RU" sz="2000" dirty="0"/>
              <a:t> культурам </a:t>
            </a:r>
            <a:r>
              <a:rPr lang="ru-RU" sz="2000" dirty="0" err="1"/>
              <a:t>навіть</a:t>
            </a:r>
            <a:r>
              <a:rPr lang="ru-RU" sz="2000" dirty="0"/>
              <a:t> через </a:t>
            </a:r>
            <a:r>
              <a:rPr lang="ru-RU" sz="2000" dirty="0" err="1"/>
              <a:t>рік</a:t>
            </a:r>
            <a:r>
              <a:rPr lang="ru-RU" sz="2000" dirty="0"/>
              <a:t>.</a:t>
            </a:r>
          </a:p>
        </p:txBody>
      </p:sp>
      <p:pic>
        <p:nvPicPr>
          <p:cNvPr id="5122" name="Picture 2" descr="Картинки по запросу &quot;пшеница вектор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6247"/>
            <a:ext cx="4248472" cy="318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92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948" y="332656"/>
            <a:ext cx="8826590" cy="252028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000" b="1" dirty="0" err="1"/>
              <a:t>Третьою</a:t>
            </a:r>
            <a:r>
              <a:rPr lang="ru-RU" sz="2000" b="1" dirty="0"/>
              <a:t> </a:t>
            </a:r>
            <a:r>
              <a:rPr lang="ru-RU" sz="2000" b="1" dirty="0" err="1"/>
              <a:t>особливістю</a:t>
            </a:r>
            <a:r>
              <a:rPr lang="ru-RU" sz="2000" b="1" dirty="0"/>
              <a:t> </a:t>
            </a:r>
            <a:r>
              <a:rPr lang="ru-RU" sz="2000" dirty="0"/>
              <a:t>є те,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ресурси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витрачаються</a:t>
            </a:r>
            <a:r>
              <a:rPr lang="ru-RU" sz="2000" dirty="0" smtClean="0"/>
              <a:t>, </a:t>
            </a:r>
            <a:r>
              <a:rPr lang="ru-RU" sz="2000" dirty="0"/>
              <a:t>за </a:t>
            </a:r>
            <a:r>
              <a:rPr lang="ru-RU" sz="2000" dirty="0" err="1"/>
              <a:t>винятком</a:t>
            </a:r>
            <a:r>
              <a:rPr lang="ru-RU" sz="2000" dirty="0"/>
              <a:t> </a:t>
            </a:r>
            <a:r>
              <a:rPr lang="ru-RU" sz="2000" dirty="0" err="1"/>
              <a:t>робочої</a:t>
            </a:r>
            <a:r>
              <a:rPr lang="ru-RU" sz="2000" dirty="0"/>
              <a:t> і </a:t>
            </a:r>
            <a:r>
              <a:rPr lang="ru-RU" sz="2000" dirty="0" err="1"/>
              <a:t>продуктивної</a:t>
            </a:r>
            <a:r>
              <a:rPr lang="ru-RU" sz="2000" dirty="0"/>
              <a:t> </a:t>
            </a:r>
            <a:r>
              <a:rPr lang="ru-RU" sz="2000" dirty="0" err="1"/>
              <a:t>худоби</a:t>
            </a:r>
            <a:r>
              <a:rPr lang="ru-RU" sz="2000" dirty="0"/>
              <a:t> і </a:t>
            </a:r>
            <a:r>
              <a:rPr lang="ru-RU" sz="2000" dirty="0" err="1"/>
              <a:t>багаторічних</a:t>
            </a:r>
            <a:r>
              <a:rPr lang="ru-RU" sz="2000" dirty="0"/>
              <a:t> </a:t>
            </a:r>
            <a:r>
              <a:rPr lang="ru-RU" sz="2000" dirty="0" err="1"/>
              <a:t>насаджень</a:t>
            </a:r>
            <a:r>
              <a:rPr lang="ru-RU" sz="2000" dirty="0"/>
              <a:t>, </a:t>
            </a:r>
            <a:r>
              <a:rPr lang="ru-RU" sz="2000" dirty="0" smtClean="0"/>
              <a:t>не </a:t>
            </a:r>
            <a:r>
              <a:rPr lang="ru-RU" sz="2000" dirty="0" err="1"/>
              <a:t>відтворюються</a:t>
            </a:r>
            <a:r>
              <a:rPr lang="ru-RU" sz="2000" dirty="0"/>
              <a:t> в </a:t>
            </a:r>
            <a:r>
              <a:rPr lang="ru-RU" sz="2000" dirty="0" err="1"/>
              <a:t>сільському</a:t>
            </a:r>
            <a:r>
              <a:rPr lang="ru-RU" sz="2000" dirty="0"/>
              <a:t> </a:t>
            </a:r>
            <a:r>
              <a:rPr lang="ru-RU" sz="2000" dirty="0" err="1"/>
              <a:t>господарстві</a:t>
            </a:r>
            <a:r>
              <a:rPr lang="ru-RU" sz="2000" dirty="0"/>
              <a:t>, а </a:t>
            </a:r>
            <a:r>
              <a:rPr lang="ru-RU" sz="2000" dirty="0" err="1"/>
              <a:t>тільки</a:t>
            </a:r>
            <a:r>
              <a:rPr lang="ru-RU" sz="2000" dirty="0"/>
              <a:t> на </a:t>
            </a:r>
            <a:r>
              <a:rPr lang="ru-RU" sz="2000" dirty="0" err="1"/>
              <a:t>промислових</a:t>
            </a:r>
            <a:r>
              <a:rPr lang="ru-RU" sz="2000" dirty="0"/>
              <a:t> </a:t>
            </a:r>
            <a:r>
              <a:rPr lang="ru-RU" sz="2000" dirty="0" err="1"/>
              <a:t>підприємствах</a:t>
            </a:r>
            <a:r>
              <a:rPr lang="ru-RU" sz="2000" dirty="0"/>
              <a:t> - </a:t>
            </a:r>
            <a:r>
              <a:rPr lang="ru-RU" sz="2000" dirty="0" err="1"/>
              <a:t>машини</a:t>
            </a:r>
            <a:r>
              <a:rPr lang="ru-RU" sz="2000" dirty="0"/>
              <a:t> та </a:t>
            </a:r>
            <a:r>
              <a:rPr lang="ru-RU" sz="2000" dirty="0" err="1"/>
              <a:t>обладнання</a:t>
            </a:r>
            <a:r>
              <a:rPr lang="ru-RU" sz="2000" dirty="0"/>
              <a:t>, </a:t>
            </a:r>
            <a:r>
              <a:rPr lang="ru-RU" sz="2000" dirty="0" err="1"/>
              <a:t>будівлі</a:t>
            </a:r>
            <a:r>
              <a:rPr lang="ru-RU" sz="2000" dirty="0"/>
              <a:t>, </a:t>
            </a:r>
            <a:r>
              <a:rPr lang="ru-RU" sz="2000" dirty="0" err="1"/>
              <a:t>споруди</a:t>
            </a:r>
            <a:r>
              <a:rPr lang="ru-RU" sz="2000" dirty="0"/>
              <a:t> та </a:t>
            </a:r>
            <a:r>
              <a:rPr lang="ru-RU" sz="2000" dirty="0" err="1"/>
              <a:t>передавальні</a:t>
            </a:r>
            <a:r>
              <a:rPr lang="ru-RU" sz="2000" dirty="0"/>
              <a:t> </a:t>
            </a:r>
            <a:r>
              <a:rPr lang="ru-RU" sz="2000" dirty="0" err="1"/>
              <a:t>пристрої</a:t>
            </a:r>
            <a:r>
              <a:rPr lang="ru-RU" sz="2000" dirty="0"/>
              <a:t>, і </a:t>
            </a:r>
            <a:r>
              <a:rPr lang="ru-RU" sz="2000" dirty="0" err="1"/>
              <a:t>будівельними</a:t>
            </a:r>
            <a:r>
              <a:rPr lang="ru-RU" sz="2000" dirty="0"/>
              <a:t> </a:t>
            </a:r>
            <a:r>
              <a:rPr lang="ru-RU" sz="2000" dirty="0" err="1"/>
              <a:t>організаціями</a:t>
            </a:r>
            <a:r>
              <a:rPr lang="ru-RU" sz="2000" dirty="0"/>
              <a:t>, за </a:t>
            </a:r>
            <a:r>
              <a:rPr lang="ru-RU" sz="2000" dirty="0" err="1"/>
              <a:t>винятком</a:t>
            </a:r>
            <a:r>
              <a:rPr lang="ru-RU" sz="2000" dirty="0"/>
              <a:t> </a:t>
            </a:r>
            <a:r>
              <a:rPr lang="ru-RU" sz="2000" dirty="0" err="1"/>
              <a:t>зводяться</a:t>
            </a:r>
            <a:r>
              <a:rPr lang="ru-RU" sz="2000" dirty="0"/>
              <a:t> </a:t>
            </a:r>
            <a:r>
              <a:rPr lang="ru-RU" sz="2000" dirty="0" err="1"/>
              <a:t>господарським</a:t>
            </a:r>
            <a:r>
              <a:rPr lang="ru-RU" sz="2000" dirty="0"/>
              <a:t> способом. Вони в </a:t>
            </a:r>
            <a:r>
              <a:rPr lang="ru-RU" sz="2000" dirty="0" err="1"/>
              <a:t>сільському</a:t>
            </a:r>
            <a:r>
              <a:rPr lang="ru-RU" sz="2000" dirty="0"/>
              <a:t> </a:t>
            </a:r>
            <a:r>
              <a:rPr lang="ru-RU" sz="2000" dirty="0" err="1"/>
              <a:t>господарстві</a:t>
            </a:r>
            <a:r>
              <a:rPr lang="ru-RU" sz="2000" dirty="0"/>
              <a:t> </a:t>
            </a:r>
            <a:r>
              <a:rPr lang="ru-RU" sz="2000" dirty="0" err="1"/>
              <a:t>використовуються</a:t>
            </a:r>
            <a:r>
              <a:rPr lang="ru-RU" sz="2000" dirty="0"/>
              <a:t> і </a:t>
            </a:r>
            <a:r>
              <a:rPr lang="ru-RU" sz="2000" dirty="0" err="1"/>
              <a:t>відшкодовуються</a:t>
            </a:r>
            <a:r>
              <a:rPr lang="ru-RU" sz="2000" dirty="0"/>
              <a:t> за </a:t>
            </a:r>
            <a:r>
              <a:rPr lang="ru-RU" sz="2000" dirty="0" err="1"/>
              <a:t>рахунок</a:t>
            </a:r>
            <a:r>
              <a:rPr lang="ru-RU" sz="2000" dirty="0"/>
              <a:t> </a:t>
            </a:r>
            <a:r>
              <a:rPr lang="ru-RU" sz="2000" dirty="0" err="1"/>
              <a:t>виручки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реалізації</a:t>
            </a:r>
            <a:r>
              <a:rPr lang="ru-RU" sz="2000" dirty="0"/>
              <a:t> </a:t>
            </a:r>
            <a:r>
              <a:rPr lang="ru-RU" sz="2000" dirty="0" err="1"/>
              <a:t>виробленої</a:t>
            </a:r>
            <a:r>
              <a:rPr lang="ru-RU" sz="2000" dirty="0"/>
              <a:t> </a:t>
            </a:r>
            <a:r>
              <a:rPr lang="ru-RU" sz="2000" dirty="0" err="1"/>
              <a:t>продукції</a:t>
            </a:r>
            <a:r>
              <a:rPr lang="ru-RU" sz="2000" dirty="0"/>
              <a:t>.</a:t>
            </a:r>
          </a:p>
        </p:txBody>
      </p:sp>
      <p:pic>
        <p:nvPicPr>
          <p:cNvPr id="6146" name="Picture 2" descr="Картинки по запросу &quot;свинья вектор&quot;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28"/>
          <a:stretch/>
        </p:blipFill>
        <p:spPr bwMode="auto">
          <a:xfrm>
            <a:off x="2915816" y="4005064"/>
            <a:ext cx="3600450" cy="233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1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628800"/>
            <a:ext cx="8640959" cy="172819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fontAlgn="base"/>
            <a:r>
              <a:rPr lang="ru-RU" sz="2000" dirty="0"/>
              <a:t>1) </a:t>
            </a:r>
            <a:r>
              <a:rPr lang="ru-RU" sz="2000" dirty="0" err="1"/>
              <a:t>галузі</a:t>
            </a:r>
            <a:r>
              <a:rPr lang="ru-RU" sz="2000" dirty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обслуговують</a:t>
            </a:r>
            <a:r>
              <a:rPr lang="ru-RU" sz="2000" dirty="0" smtClean="0"/>
              <a:t> </a:t>
            </a:r>
            <a:r>
              <a:rPr lang="ru-RU" sz="2000" dirty="0" err="1"/>
              <a:t>сільське</a:t>
            </a:r>
            <a:r>
              <a:rPr lang="ru-RU" sz="2000" dirty="0"/>
              <a:t> </a:t>
            </a:r>
            <a:r>
              <a:rPr lang="ru-RU" sz="2000" dirty="0" err="1"/>
              <a:t>господарство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постачають</a:t>
            </a:r>
            <a:r>
              <a:rPr lang="ru-RU" sz="2000" dirty="0"/>
              <a:t> </a:t>
            </a:r>
            <a:r>
              <a:rPr lang="ru-RU" sz="2000" dirty="0" err="1"/>
              <a:t>засоби</a:t>
            </a:r>
            <a:r>
              <a:rPr lang="ru-RU" sz="2000" dirty="0"/>
              <a:t> </a:t>
            </a:r>
            <a:r>
              <a:rPr lang="ru-RU" sz="2000" dirty="0" err="1"/>
              <a:t>виробництва</a:t>
            </a:r>
            <a:r>
              <a:rPr lang="ru-RU" sz="2000" dirty="0"/>
              <a:t>. </a:t>
            </a:r>
            <a:r>
              <a:rPr lang="ru-RU" sz="2000" dirty="0" err="1"/>
              <a:t>Основна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функція</a:t>
            </a:r>
            <a:r>
              <a:rPr lang="ru-RU" sz="2000" dirty="0"/>
              <a:t> -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підтримка</a:t>
            </a:r>
            <a:r>
              <a:rPr lang="ru-RU" sz="2000" dirty="0"/>
              <a:t> </a:t>
            </a:r>
            <a:r>
              <a:rPr lang="ru-RU" sz="2000" dirty="0" err="1" smtClean="0"/>
              <a:t>технікоекономічної</a:t>
            </a:r>
            <a:r>
              <a:rPr lang="ru-RU" sz="2000" dirty="0" smtClean="0"/>
              <a:t> </a:t>
            </a:r>
            <a:r>
              <a:rPr lang="ru-RU" sz="2000" dirty="0" err="1"/>
              <a:t>ефективності</a:t>
            </a:r>
            <a:r>
              <a:rPr lang="ru-RU" sz="2000" dirty="0"/>
              <a:t> </a:t>
            </a:r>
            <a:r>
              <a:rPr lang="ru-RU" sz="2000" dirty="0" err="1"/>
              <a:t>сільськогосподарського</a:t>
            </a:r>
            <a:r>
              <a:rPr lang="ru-RU" sz="2000" dirty="0"/>
              <a:t> </a:t>
            </a:r>
            <a:r>
              <a:rPr lang="ru-RU" sz="2000" dirty="0" err="1"/>
              <a:t>виробництва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галузі</a:t>
            </a:r>
            <a:r>
              <a:rPr lang="ru-RU" sz="2000" dirty="0"/>
              <a:t> </a:t>
            </a:r>
            <a:r>
              <a:rPr lang="ru-RU" sz="2000" dirty="0" err="1"/>
              <a:t>сільськогосподарського</a:t>
            </a:r>
            <a:r>
              <a:rPr lang="ru-RU" sz="2000" dirty="0"/>
              <a:t> </a:t>
            </a:r>
            <a:r>
              <a:rPr lang="ru-RU" sz="2000" dirty="0" err="1"/>
              <a:t>машинобудування</a:t>
            </a:r>
            <a:r>
              <a:rPr lang="ru-RU" sz="2000" dirty="0"/>
              <a:t>, </a:t>
            </a:r>
            <a:r>
              <a:rPr lang="ru-RU" sz="2000" dirty="0" err="1"/>
              <a:t>хімічна</a:t>
            </a:r>
            <a:r>
              <a:rPr lang="ru-RU" sz="2000" dirty="0"/>
              <a:t>, </a:t>
            </a:r>
            <a:r>
              <a:rPr lang="ru-RU" sz="2000" dirty="0" err="1"/>
              <a:t>комбікормова</a:t>
            </a:r>
            <a:r>
              <a:rPr lang="ru-RU" sz="2000" dirty="0"/>
              <a:t> </a:t>
            </a:r>
            <a:r>
              <a:rPr lang="ru-RU" sz="2000" dirty="0" err="1"/>
              <a:t>промисловість</a:t>
            </a:r>
            <a:r>
              <a:rPr lang="ru-RU" sz="2000" dirty="0"/>
              <a:t> і т.д.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332656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Розділ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2.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Сфери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галузі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сільського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господарства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05252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АПК </a:t>
            </a:r>
            <a:r>
              <a:rPr lang="ru-RU" sz="2000" b="1" dirty="0" err="1"/>
              <a:t>включає</a:t>
            </a:r>
            <a:r>
              <a:rPr lang="ru-RU" sz="2000" b="1" dirty="0"/>
              <a:t> 4 </a:t>
            </a:r>
            <a:r>
              <a:rPr lang="ru-RU" sz="2000" b="1" dirty="0" err="1"/>
              <a:t>сфери</a:t>
            </a:r>
            <a:r>
              <a:rPr lang="ru-RU" sz="2000" b="1" dirty="0"/>
              <a:t>: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5376991"/>
            <a:ext cx="871296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2) </a:t>
            </a:r>
            <a:r>
              <a:rPr lang="ru-RU" sz="2000" dirty="0" err="1"/>
              <a:t>галузі</a:t>
            </a:r>
            <a:r>
              <a:rPr lang="ru-RU" sz="2000" dirty="0"/>
              <a:t> </a:t>
            </a:r>
            <a:r>
              <a:rPr lang="ru-RU" sz="2000" dirty="0" err="1"/>
              <a:t>сільського</a:t>
            </a:r>
            <a:r>
              <a:rPr lang="ru-RU" sz="2000" dirty="0"/>
              <a:t> </a:t>
            </a:r>
            <a:r>
              <a:rPr lang="ru-RU" sz="2000" dirty="0" err="1"/>
              <a:t>господарства</a:t>
            </a:r>
            <a:r>
              <a:rPr lang="ru-RU" sz="2000" dirty="0"/>
              <a:t> - </a:t>
            </a:r>
            <a:r>
              <a:rPr lang="ru-RU" sz="2000" dirty="0" err="1"/>
              <a:t>рослинництво</a:t>
            </a:r>
            <a:r>
              <a:rPr lang="ru-RU" sz="2000" dirty="0"/>
              <a:t> і </a:t>
            </a:r>
            <a:r>
              <a:rPr lang="ru-RU" sz="2000" dirty="0" err="1"/>
              <a:t>тваринництво</a:t>
            </a:r>
            <a:r>
              <a:rPr lang="ru-RU" sz="2000" dirty="0"/>
              <a:t>. Вони </a:t>
            </a:r>
            <a:r>
              <a:rPr lang="ru-RU" sz="2000" dirty="0" err="1"/>
              <a:t>займаються</a:t>
            </a:r>
            <a:r>
              <a:rPr lang="ru-RU" sz="2000" dirty="0"/>
              <a:t> </a:t>
            </a:r>
            <a:r>
              <a:rPr lang="ru-RU" sz="2000" dirty="0" err="1"/>
              <a:t>безпосередньо</a:t>
            </a:r>
            <a:r>
              <a:rPr lang="ru-RU" sz="2000" dirty="0"/>
              <a:t> </a:t>
            </a:r>
            <a:r>
              <a:rPr lang="ru-RU" sz="2000" dirty="0" err="1"/>
              <a:t>виробництвом</a:t>
            </a:r>
            <a:r>
              <a:rPr lang="ru-RU" sz="2000" dirty="0"/>
              <a:t> </a:t>
            </a:r>
            <a:r>
              <a:rPr lang="ru-RU" sz="2000" dirty="0" err="1"/>
              <a:t>сільськогосподарської</a:t>
            </a:r>
            <a:r>
              <a:rPr lang="ru-RU" sz="2000" dirty="0"/>
              <a:t> </a:t>
            </a:r>
            <a:r>
              <a:rPr lang="ru-RU" sz="2000" dirty="0" err="1"/>
              <a:t>продукції</a:t>
            </a:r>
            <a:r>
              <a:rPr lang="ru-RU" sz="2000" dirty="0"/>
              <a:t>.</a:t>
            </a:r>
          </a:p>
        </p:txBody>
      </p:sp>
      <p:pic>
        <p:nvPicPr>
          <p:cNvPr id="7170" name="Picture 2" descr="Картинки по запросу &quot;трактор вектор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562" y="3596923"/>
            <a:ext cx="2260403" cy="178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1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198" y="332656"/>
            <a:ext cx="8229600" cy="143103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fontAlgn="base"/>
            <a:r>
              <a:rPr lang="ru-RU" sz="2000" dirty="0"/>
              <a:t>3) </a:t>
            </a:r>
            <a:r>
              <a:rPr lang="ru-RU" sz="2000" dirty="0" err="1"/>
              <a:t>галузі</a:t>
            </a:r>
            <a:r>
              <a:rPr lang="ru-RU" sz="2000" dirty="0"/>
              <a:t> з </a:t>
            </a:r>
            <a:r>
              <a:rPr lang="ru-RU" sz="2000" dirty="0" err="1"/>
              <a:t>переробки</a:t>
            </a:r>
            <a:r>
              <a:rPr lang="ru-RU" sz="2000" dirty="0"/>
              <a:t>, </a:t>
            </a:r>
            <a:r>
              <a:rPr lang="ru-RU" sz="2000" dirty="0" err="1"/>
              <a:t>зберігання</a:t>
            </a:r>
            <a:r>
              <a:rPr lang="ru-RU" sz="2000" dirty="0"/>
              <a:t>, </a:t>
            </a:r>
            <a:r>
              <a:rPr lang="ru-RU" sz="2000" dirty="0" err="1"/>
              <a:t>транспортування</a:t>
            </a:r>
            <a:r>
              <a:rPr lang="ru-RU" sz="2000" dirty="0"/>
              <a:t> і </a:t>
            </a:r>
            <a:r>
              <a:rPr lang="ru-RU" sz="2000" dirty="0" err="1"/>
              <a:t>збуту</a:t>
            </a:r>
            <a:r>
              <a:rPr lang="ru-RU" sz="2000" dirty="0"/>
              <a:t> </a:t>
            </a:r>
            <a:r>
              <a:rPr lang="ru-RU" sz="2000" dirty="0" err="1"/>
              <a:t>сільськогосподарської</a:t>
            </a:r>
            <a:r>
              <a:rPr lang="ru-RU" sz="2000" dirty="0"/>
              <a:t> </a:t>
            </a:r>
            <a:r>
              <a:rPr lang="ru-RU" sz="2000" dirty="0" err="1"/>
              <a:t>продукції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харчова</a:t>
            </a:r>
            <a:r>
              <a:rPr lang="ru-RU" sz="2000" dirty="0"/>
              <a:t> </a:t>
            </a:r>
            <a:r>
              <a:rPr lang="ru-RU" sz="2000" dirty="0" err="1"/>
              <a:t>промисловість</a:t>
            </a:r>
            <a:r>
              <a:rPr lang="ru-RU" sz="2000" dirty="0"/>
              <a:t>, </a:t>
            </a:r>
            <a:r>
              <a:rPr lang="ru-RU" sz="2000" dirty="0" err="1"/>
              <a:t>тарне</a:t>
            </a:r>
            <a:r>
              <a:rPr lang="ru-RU" sz="2000" dirty="0"/>
              <a:t> і </a:t>
            </a:r>
            <a:r>
              <a:rPr lang="ru-RU" sz="2000" dirty="0" err="1"/>
              <a:t>складське</a:t>
            </a:r>
            <a:r>
              <a:rPr lang="ru-RU" sz="2000" dirty="0"/>
              <a:t> </a:t>
            </a:r>
            <a:r>
              <a:rPr lang="ru-RU" sz="2000" dirty="0" err="1"/>
              <a:t>господарство</a:t>
            </a:r>
            <a:r>
              <a:rPr lang="ru-RU" sz="2000" dirty="0"/>
              <a:t>, транспорт, </a:t>
            </a:r>
            <a:r>
              <a:rPr lang="ru-RU" sz="2000" dirty="0" err="1"/>
              <a:t>оптова</a:t>
            </a:r>
            <a:r>
              <a:rPr lang="ru-RU" sz="2000" dirty="0"/>
              <a:t> та </a:t>
            </a:r>
            <a:r>
              <a:rPr lang="ru-RU" sz="2000" dirty="0" err="1"/>
              <a:t>роздрібна</a:t>
            </a:r>
            <a:r>
              <a:rPr lang="ru-RU" sz="2000" dirty="0"/>
              <a:t> </a:t>
            </a:r>
            <a:r>
              <a:rPr lang="ru-RU" sz="2000" dirty="0" err="1"/>
              <a:t>торгівля</a:t>
            </a:r>
            <a:r>
              <a:rPr lang="ru-RU" sz="2000" dirty="0"/>
              <a:t>. </a:t>
            </a:r>
            <a:r>
              <a:rPr lang="ru-RU" sz="2000" dirty="0" err="1"/>
              <a:t>Основне</a:t>
            </a:r>
            <a:r>
              <a:rPr lang="ru-RU" sz="2000" dirty="0"/>
              <a:t> </a:t>
            </a:r>
            <a:r>
              <a:rPr lang="ru-RU" sz="2000" dirty="0" err="1"/>
              <a:t>завдання</a:t>
            </a:r>
            <a:r>
              <a:rPr lang="ru-RU" sz="2000" dirty="0"/>
              <a:t> - </a:t>
            </a:r>
            <a:r>
              <a:rPr lang="ru-RU" sz="2000" dirty="0" err="1"/>
              <a:t>доведення</a:t>
            </a:r>
            <a:r>
              <a:rPr lang="ru-RU" sz="2000" dirty="0"/>
              <a:t> </a:t>
            </a:r>
            <a:r>
              <a:rPr lang="ru-RU" sz="2000" dirty="0" err="1"/>
              <a:t>продукції</a:t>
            </a:r>
            <a:r>
              <a:rPr lang="ru-RU" sz="2000" dirty="0"/>
              <a:t> до </a:t>
            </a:r>
            <a:r>
              <a:rPr lang="ru-RU" sz="2000" dirty="0" err="1" smtClean="0"/>
              <a:t>споживача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5012823"/>
            <a:ext cx="8208912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4) </a:t>
            </a:r>
            <a:r>
              <a:rPr lang="ru-RU" sz="2000" dirty="0" err="1"/>
              <a:t>інфраструктура</a:t>
            </a:r>
            <a:r>
              <a:rPr lang="ru-RU" sz="2000" dirty="0"/>
              <a:t> АПК - </a:t>
            </a:r>
            <a:r>
              <a:rPr lang="ru-RU" sz="2000" dirty="0" err="1"/>
              <a:t>сукупність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галузей</a:t>
            </a:r>
            <a:r>
              <a:rPr lang="ru-RU" sz="2000" dirty="0"/>
              <a:t>, </a:t>
            </a:r>
            <a:r>
              <a:rPr lang="ru-RU" sz="2000" dirty="0" err="1"/>
              <a:t>інститутів</a:t>
            </a:r>
            <a:r>
              <a:rPr lang="ru-RU" sz="2000" dirty="0"/>
              <a:t>, </a:t>
            </a:r>
            <a:r>
              <a:rPr lang="ru-RU" sz="2000" dirty="0" err="1"/>
              <a:t>організацій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забезпечують</a:t>
            </a:r>
            <a:r>
              <a:rPr lang="ru-RU" sz="2000" dirty="0"/>
              <a:t> </a:t>
            </a:r>
            <a:r>
              <a:rPr lang="ru-RU" sz="2000" dirty="0" err="1"/>
              <a:t>нормальне</a:t>
            </a:r>
            <a:r>
              <a:rPr lang="ru-RU" sz="2000" dirty="0"/>
              <a:t>, </a:t>
            </a:r>
            <a:r>
              <a:rPr lang="ru-RU" sz="2000" dirty="0" err="1"/>
              <a:t>безперебійне</a:t>
            </a:r>
            <a:r>
              <a:rPr lang="ru-RU" sz="2000" dirty="0"/>
              <a:t> </a:t>
            </a:r>
            <a:r>
              <a:rPr lang="ru-RU" sz="2000" dirty="0" err="1"/>
              <a:t>функціонування</a:t>
            </a:r>
            <a:r>
              <a:rPr lang="ru-RU" sz="2000" dirty="0"/>
              <a:t> </a:t>
            </a:r>
            <a:r>
              <a:rPr lang="ru-RU" sz="2000" dirty="0" err="1"/>
              <a:t>всіх</a:t>
            </a:r>
            <a:r>
              <a:rPr lang="ru-RU" sz="2000" dirty="0"/>
              <a:t> ланок АПК.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дорожні</a:t>
            </a:r>
            <a:r>
              <a:rPr lang="ru-RU" sz="2000" dirty="0"/>
              <a:t> </a:t>
            </a:r>
            <a:r>
              <a:rPr lang="ru-RU" sz="2000" dirty="0" err="1"/>
              <a:t>організації</a:t>
            </a:r>
            <a:r>
              <a:rPr lang="ru-RU" sz="2000" dirty="0"/>
              <a:t>, </a:t>
            </a:r>
            <a:r>
              <a:rPr lang="ru-RU" sz="2000" dirty="0" err="1"/>
              <a:t>кредитна</a:t>
            </a:r>
            <a:r>
              <a:rPr lang="ru-RU" sz="2000" dirty="0"/>
              <a:t> система, </a:t>
            </a:r>
            <a:r>
              <a:rPr lang="ru-RU" sz="2000" dirty="0" err="1"/>
              <a:t>банківська</a:t>
            </a:r>
            <a:r>
              <a:rPr lang="ru-RU" sz="2000" dirty="0"/>
              <a:t> мережа, </a:t>
            </a:r>
            <a:r>
              <a:rPr lang="ru-RU" sz="2000" dirty="0" err="1"/>
              <a:t>посередницькі</a:t>
            </a:r>
            <a:r>
              <a:rPr lang="ru-RU" sz="2000" dirty="0"/>
              <a:t>, </a:t>
            </a:r>
            <a:r>
              <a:rPr lang="ru-RU" sz="2000" dirty="0" err="1"/>
              <a:t>інвестиційні</a:t>
            </a:r>
            <a:r>
              <a:rPr lang="ru-RU" sz="2000" dirty="0"/>
              <a:t> </a:t>
            </a:r>
            <a:r>
              <a:rPr lang="ru-RU" sz="2000" dirty="0" err="1"/>
              <a:t>компанії</a:t>
            </a:r>
            <a:r>
              <a:rPr lang="ru-RU" sz="2000" dirty="0"/>
              <a:t> та </a:t>
            </a:r>
            <a:r>
              <a:rPr lang="ru-RU" sz="2000" dirty="0" err="1"/>
              <a:t>ін</a:t>
            </a:r>
            <a:r>
              <a:rPr lang="ru-RU" sz="2000" dirty="0"/>
              <a:t>.</a:t>
            </a:r>
          </a:p>
        </p:txBody>
      </p:sp>
      <p:pic>
        <p:nvPicPr>
          <p:cNvPr id="8196" name="Picture 4" descr="Картинки по запросу &quot;переработка зерна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844824"/>
            <a:ext cx="66294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3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332655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Основні</a:t>
            </a:r>
            <a:r>
              <a:rPr lang="ru-RU" sz="2400" b="1" dirty="0"/>
              <a:t> </a:t>
            </a:r>
            <a:r>
              <a:rPr lang="ru-RU" sz="2400" b="1" dirty="0" err="1"/>
              <a:t>галузі</a:t>
            </a:r>
            <a:r>
              <a:rPr lang="ru-RU" sz="2400" b="1" dirty="0"/>
              <a:t> </a:t>
            </a:r>
            <a:r>
              <a:rPr lang="ru-RU" sz="2400" b="1" dirty="0" err="1"/>
              <a:t>сільського</a:t>
            </a:r>
            <a:r>
              <a:rPr lang="ru-RU" sz="2400" b="1" dirty="0"/>
              <a:t> </a:t>
            </a:r>
            <a:r>
              <a:rPr lang="ru-RU" sz="2400" b="1" dirty="0" err="1"/>
              <a:t>господарства</a:t>
            </a:r>
            <a:r>
              <a:rPr lang="ru-RU" sz="2400" b="1" dirty="0"/>
              <a:t>: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04283" y="1052736"/>
            <a:ext cx="8535432" cy="2536054"/>
            <a:chOff x="304283" y="1268760"/>
            <a:chExt cx="8535432" cy="2536054"/>
          </a:xfrm>
        </p:grpSpPr>
        <p:sp>
          <p:nvSpPr>
            <p:cNvPr id="8" name="Полилиния 7"/>
            <p:cNvSpPr/>
            <p:nvPr/>
          </p:nvSpPr>
          <p:spPr>
            <a:xfrm>
              <a:off x="4571999" y="2495926"/>
              <a:ext cx="3345963" cy="38713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3568"/>
                  </a:lnTo>
                  <a:lnTo>
                    <a:pt x="3345963" y="193568"/>
                  </a:lnTo>
                  <a:lnTo>
                    <a:pt x="3345963" y="387136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4571999" y="2495926"/>
              <a:ext cx="1115321" cy="38713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3568"/>
                  </a:lnTo>
                  <a:lnTo>
                    <a:pt x="1115321" y="193568"/>
                  </a:lnTo>
                  <a:lnTo>
                    <a:pt x="1115321" y="387136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3456678" y="2495926"/>
              <a:ext cx="1115321" cy="38713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115321" y="0"/>
                  </a:moveTo>
                  <a:lnTo>
                    <a:pt x="1115321" y="193568"/>
                  </a:lnTo>
                  <a:lnTo>
                    <a:pt x="0" y="193568"/>
                  </a:lnTo>
                  <a:lnTo>
                    <a:pt x="0" y="387136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1226036" y="2495926"/>
              <a:ext cx="3345963" cy="38713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345963" y="0"/>
                  </a:moveTo>
                  <a:lnTo>
                    <a:pt x="3345963" y="193568"/>
                  </a:lnTo>
                  <a:lnTo>
                    <a:pt x="0" y="193568"/>
                  </a:lnTo>
                  <a:lnTo>
                    <a:pt x="0" y="387136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3155505" y="1268760"/>
              <a:ext cx="2832989" cy="1227166"/>
            </a:xfrm>
            <a:custGeom>
              <a:avLst/>
              <a:gdLst>
                <a:gd name="connsiteX0" fmla="*/ 0 w 2832989"/>
                <a:gd name="connsiteY0" fmla="*/ 0 h 1227166"/>
                <a:gd name="connsiteX1" fmla="*/ 2832989 w 2832989"/>
                <a:gd name="connsiteY1" fmla="*/ 0 h 1227166"/>
                <a:gd name="connsiteX2" fmla="*/ 2832989 w 2832989"/>
                <a:gd name="connsiteY2" fmla="*/ 1227166 h 1227166"/>
                <a:gd name="connsiteX3" fmla="*/ 0 w 2832989"/>
                <a:gd name="connsiteY3" fmla="*/ 1227166 h 1227166"/>
                <a:gd name="connsiteX4" fmla="*/ 0 w 2832989"/>
                <a:gd name="connsiteY4" fmla="*/ 0 h 122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2989" h="1227166">
                  <a:moveTo>
                    <a:pt x="0" y="0"/>
                  </a:moveTo>
                  <a:lnTo>
                    <a:pt x="2832989" y="0"/>
                  </a:lnTo>
                  <a:lnTo>
                    <a:pt x="2832989" y="1227166"/>
                  </a:lnTo>
                  <a:lnTo>
                    <a:pt x="0" y="12271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err="1"/>
                <a:t>Тваринництво</a:t>
              </a:r>
              <a:endParaRPr lang="ru-RU" sz="2400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04283" y="2883062"/>
              <a:ext cx="1843505" cy="921752"/>
            </a:xfrm>
            <a:custGeom>
              <a:avLst/>
              <a:gdLst>
                <a:gd name="connsiteX0" fmla="*/ 0 w 1843505"/>
                <a:gd name="connsiteY0" fmla="*/ 0 h 921752"/>
                <a:gd name="connsiteX1" fmla="*/ 1843505 w 1843505"/>
                <a:gd name="connsiteY1" fmla="*/ 0 h 921752"/>
                <a:gd name="connsiteX2" fmla="*/ 1843505 w 1843505"/>
                <a:gd name="connsiteY2" fmla="*/ 921752 h 921752"/>
                <a:gd name="connsiteX3" fmla="*/ 0 w 1843505"/>
                <a:gd name="connsiteY3" fmla="*/ 921752 h 921752"/>
                <a:gd name="connsiteX4" fmla="*/ 0 w 1843505"/>
                <a:gd name="connsiteY4" fmla="*/ 0 h 92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505" h="921752">
                  <a:moveTo>
                    <a:pt x="0" y="0"/>
                  </a:moveTo>
                  <a:lnTo>
                    <a:pt x="1843505" y="0"/>
                  </a:lnTo>
                  <a:lnTo>
                    <a:pt x="1843505" y="921752"/>
                  </a:lnTo>
                  <a:lnTo>
                    <a:pt x="0" y="9217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err="1"/>
                <a:t>скотарство</a:t>
              </a:r>
              <a:endParaRPr lang="ru-RU" sz="2400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2534925" y="2883062"/>
              <a:ext cx="1843505" cy="921752"/>
            </a:xfrm>
            <a:custGeom>
              <a:avLst/>
              <a:gdLst>
                <a:gd name="connsiteX0" fmla="*/ 0 w 1843505"/>
                <a:gd name="connsiteY0" fmla="*/ 0 h 921752"/>
                <a:gd name="connsiteX1" fmla="*/ 1843505 w 1843505"/>
                <a:gd name="connsiteY1" fmla="*/ 0 h 921752"/>
                <a:gd name="connsiteX2" fmla="*/ 1843505 w 1843505"/>
                <a:gd name="connsiteY2" fmla="*/ 921752 h 921752"/>
                <a:gd name="connsiteX3" fmla="*/ 0 w 1843505"/>
                <a:gd name="connsiteY3" fmla="*/ 921752 h 921752"/>
                <a:gd name="connsiteX4" fmla="*/ 0 w 1843505"/>
                <a:gd name="connsiteY4" fmla="*/ 0 h 92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505" h="921752">
                  <a:moveTo>
                    <a:pt x="0" y="0"/>
                  </a:moveTo>
                  <a:lnTo>
                    <a:pt x="1843505" y="0"/>
                  </a:lnTo>
                  <a:lnTo>
                    <a:pt x="1843505" y="921752"/>
                  </a:lnTo>
                  <a:lnTo>
                    <a:pt x="0" y="9217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err="1"/>
                <a:t>вівчарство</a:t>
              </a:r>
              <a:endParaRPr lang="ru-RU" sz="2400" kern="1200" dirty="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765568" y="2883062"/>
              <a:ext cx="1843505" cy="921752"/>
            </a:xfrm>
            <a:custGeom>
              <a:avLst/>
              <a:gdLst>
                <a:gd name="connsiteX0" fmla="*/ 0 w 1843505"/>
                <a:gd name="connsiteY0" fmla="*/ 0 h 921752"/>
                <a:gd name="connsiteX1" fmla="*/ 1843505 w 1843505"/>
                <a:gd name="connsiteY1" fmla="*/ 0 h 921752"/>
                <a:gd name="connsiteX2" fmla="*/ 1843505 w 1843505"/>
                <a:gd name="connsiteY2" fmla="*/ 921752 h 921752"/>
                <a:gd name="connsiteX3" fmla="*/ 0 w 1843505"/>
                <a:gd name="connsiteY3" fmla="*/ 921752 h 921752"/>
                <a:gd name="connsiteX4" fmla="*/ 0 w 1843505"/>
                <a:gd name="connsiteY4" fmla="*/ 0 h 92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505" h="921752">
                  <a:moveTo>
                    <a:pt x="0" y="0"/>
                  </a:moveTo>
                  <a:lnTo>
                    <a:pt x="1843505" y="0"/>
                  </a:lnTo>
                  <a:lnTo>
                    <a:pt x="1843505" y="921752"/>
                  </a:lnTo>
                  <a:lnTo>
                    <a:pt x="0" y="9217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err="1"/>
                <a:t>свинарство</a:t>
              </a:r>
              <a:endParaRPr lang="ru-RU" sz="2400" kern="1200" dirty="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996210" y="2883062"/>
              <a:ext cx="1843505" cy="921752"/>
            </a:xfrm>
            <a:custGeom>
              <a:avLst/>
              <a:gdLst>
                <a:gd name="connsiteX0" fmla="*/ 0 w 1843505"/>
                <a:gd name="connsiteY0" fmla="*/ 0 h 921752"/>
                <a:gd name="connsiteX1" fmla="*/ 1843505 w 1843505"/>
                <a:gd name="connsiteY1" fmla="*/ 0 h 921752"/>
                <a:gd name="connsiteX2" fmla="*/ 1843505 w 1843505"/>
                <a:gd name="connsiteY2" fmla="*/ 921752 h 921752"/>
                <a:gd name="connsiteX3" fmla="*/ 0 w 1843505"/>
                <a:gd name="connsiteY3" fmla="*/ 921752 h 921752"/>
                <a:gd name="connsiteX4" fmla="*/ 0 w 1843505"/>
                <a:gd name="connsiteY4" fmla="*/ 0 h 92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3505" h="921752">
                  <a:moveTo>
                    <a:pt x="0" y="0"/>
                  </a:moveTo>
                  <a:lnTo>
                    <a:pt x="1843505" y="0"/>
                  </a:lnTo>
                  <a:lnTo>
                    <a:pt x="1843505" y="921752"/>
                  </a:lnTo>
                  <a:lnTo>
                    <a:pt x="0" y="9217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err="1"/>
                <a:t>птахівництво</a:t>
              </a:r>
              <a:endParaRPr lang="ru-RU" sz="2400" kern="12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4284" y="4221088"/>
            <a:ext cx="8535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/>
              <a:t>Тваринництво</a:t>
            </a:r>
            <a:r>
              <a:rPr lang="ru-RU" sz="2000" dirty="0"/>
              <a:t> </a:t>
            </a:r>
            <a:r>
              <a:rPr lang="ru-RU" sz="2000" dirty="0" err="1"/>
              <a:t>поширене</a:t>
            </a:r>
            <a:r>
              <a:rPr lang="ru-RU" sz="2000" dirty="0"/>
              <a:t> практично </a:t>
            </a:r>
            <a:r>
              <a:rPr lang="ru-RU" sz="2000" dirty="0" err="1"/>
              <a:t>повсюдно</a:t>
            </a:r>
            <a:r>
              <a:rPr lang="ru-RU" sz="2000" dirty="0"/>
              <a:t>. </a:t>
            </a:r>
            <a:r>
              <a:rPr lang="ru-RU" sz="2000" dirty="0" err="1"/>
              <a:t>Розміщення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галузей</a:t>
            </a:r>
            <a:r>
              <a:rPr lang="ru-RU" sz="2000" dirty="0"/>
              <a:t> </a:t>
            </a:r>
            <a:r>
              <a:rPr lang="ru-RU" sz="2000" dirty="0" err="1"/>
              <a:t>залежить</a:t>
            </a:r>
            <a:r>
              <a:rPr lang="ru-RU" sz="2000" dirty="0"/>
              <a:t>, перш за все,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кормової</a:t>
            </a:r>
            <a:r>
              <a:rPr lang="ru-RU" sz="2000" dirty="0"/>
              <a:t> </a:t>
            </a:r>
            <a:r>
              <a:rPr lang="ru-RU" sz="2000" dirty="0" err="1"/>
              <a:t>бази</a:t>
            </a:r>
            <a:r>
              <a:rPr lang="ru-RU" sz="2000" dirty="0"/>
              <a:t>.</a:t>
            </a:r>
          </a:p>
        </p:txBody>
      </p:sp>
      <p:pic>
        <p:nvPicPr>
          <p:cNvPr id="18" name="Picture 2" descr="Картинки по запросу &quot;корова вектор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02" y="5157192"/>
            <a:ext cx="1748896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Картинки по запросу &quot;свинья вектор&quot;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28"/>
          <a:stretch/>
        </p:blipFill>
        <p:spPr bwMode="auto">
          <a:xfrm>
            <a:off x="4758768" y="5434556"/>
            <a:ext cx="2117488" cy="137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Картинки по запросу &quot;курица вектор&quot;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171" y="5729996"/>
            <a:ext cx="1007582" cy="100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&quot;овца вектор&quot;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1"/>
          <a:stretch/>
        </p:blipFill>
        <p:spPr bwMode="auto">
          <a:xfrm>
            <a:off x="2591779" y="5400090"/>
            <a:ext cx="1729797" cy="133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7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1274</Words>
  <Application>Microsoft Office PowerPoint</Application>
  <PresentationFormat>Экран (4:3)</PresentationFormat>
  <Paragraphs>72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Сільське господарство як галузь глобальної економіки </vt:lpstr>
      <vt:lpstr>Сільське господарство - найважливіша галузь світового господарства. Її основне призначення - забезпечити населення продуктами харчування, а легку і харчову промисловість - сировиною.</vt:lpstr>
      <vt:lpstr>Сільське господарство - це єдина галузь матеріального виробництва, яка залежить від природних умов, таких як клімат, навколишнє середовища та наявність води. Важливі також економічні чинники, такі як ринкові ціни і вартість виробництва, а також політика країни включаючи цільові субсидії на те, щоб вирощувати (або, навпаки, не вирощувати - щоб уникнути перевиробництва) певні культури.</vt:lpstr>
      <vt:lpstr>Головним засобом земля є тому, що вона створена природою, а не людською працею, що робить її незамінним засобом аграрного виробництва. Використовується і відновлюється лише її родючість, тобто здатність забезпечувати рослини поживними речовинами, необхідними для їх росту.</vt:lpstr>
      <vt:lpstr>Другою відмінною особливістю аграрного сектора є те, що в ньому виробляється багато видів продукції рослинництва і тваринництва з використанням технологічних процесів різної тривалості за часом, варійованими від декількох тижнів до декількох місяців, що негативно відбивається на процесі її відтворення через те, що витрати на виробництво здійснюються зараз, а прибуток через кілька місяців, а по озимим культурам навіть через рік.</vt:lpstr>
      <vt:lpstr>Третьою особливістю є те, що ресурси, які витрачаються, за винятком робочої і продуктивної худоби і багаторічних насаджень, не відтворюються в сільському господарстві, а тільки на промислових підприємствах - машини та обладнання, будівлі, споруди та передавальні пристрої, і будівельними організаціями, за винятком зводяться господарським способом. Вони в сільському господарстві використовуються і відшкодовуються за рахунок виручки від реалізації виробленої продукції.</vt:lpstr>
      <vt:lpstr>1) галузі, що обслуговують сільське господарство, які постачають засоби виробництва. Основна їх функція - це підтримка технікоекономічної ефективності сільськогосподарського виробництва. Це галузі сільськогосподарського машинобудування, хімічна, комбікормова промисловість і т.д.</vt:lpstr>
      <vt:lpstr>3) галузі з переробки, зберігання, транспортування і збуту сільськогосподарської продукції. Це харчова промисловість, тарне і складське господарство, транспорт, оптова та роздрібна торгівля. Основне завдання - доведення продукції до споживача.</vt:lpstr>
      <vt:lpstr>Презентация PowerPoint</vt:lpstr>
      <vt:lpstr>Презентация PowerPoint</vt:lpstr>
      <vt:lpstr>Роль сільського господарства в економіці різних країн і районів сильно розрізняється. Географія сільського господарства відрізняється винятковим різноманіттям форм виробництва і аграрних відносин. При цьому всі його типи можна об'єднати в дві групи:</vt:lpstr>
      <vt:lpstr>Розділ 3. Особливості розміщення галузі в рамках глобальної економіки</vt:lpstr>
      <vt:lpstr>Сільськогосподарська земля,% території</vt:lpstr>
      <vt:lpstr>Презентация PowerPoint</vt:lpstr>
      <vt:lpstr>Обсяг експорту зернових станом на 2016 рік в тонах (на мапі)</vt:lpstr>
      <vt:lpstr>Обсяг імпорту зернових  станом на 2016 рік в тонах (на мапі)</vt:lpstr>
      <vt:lpstr>Презентация PowerPoint</vt:lpstr>
      <vt:lpstr>Обсяг експорту м'яса (всього) в тонах (на мапі) станом на 2016 рік</vt:lpstr>
      <vt:lpstr>Обсяг імпорту м'яса (всього) в тонах (на мапі) станом на 2016 рік</vt:lpstr>
      <vt:lpstr>Презентация PowerPoint</vt:lpstr>
      <vt:lpstr>Найбільші агрохолдинги світу</vt:lpstr>
      <vt:lpstr>Земельний банк: 852 тис. Га.  Де знаходиться компанія: Аргентина.  Земельний банк розташований в Аргентині, Бразилії, Парагваї і Болівії. Cresud спеціалізується на вирощуванні зернових і цукрового очерету, м'ясному і молочному скотарстві. У Бразилії працює через свою дочірню компанію BrasilAgro.</vt:lpstr>
      <vt:lpstr>Розділ 4. Сучасні тенденції та перспективи галузі</vt:lpstr>
      <vt:lpstr>Мапа голоду</vt:lpstr>
      <vt:lpstr>Перше - це розширення земельного фонду. Але, по-перше, резерви все одно обмежені, а по-друге, частина земної поверхні тяжко піддається використанню або просто непридатна для сільгосп обробки.</vt:lpstr>
      <vt:lpstr>Є кілька варіантів прогнозів розвитку світового сільського господарства на період до 2050 г. Як передумови для даного прогнозу були висунуті чотири гіпотези.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Сільське господарство як галузь глобальної економіки </dc:title>
  <dc:creator>Админ</dc:creator>
  <cp:lastModifiedBy>Пользователь Windows</cp:lastModifiedBy>
  <cp:revision>59</cp:revision>
  <dcterms:created xsi:type="dcterms:W3CDTF">2019-11-04T20:51:28Z</dcterms:created>
  <dcterms:modified xsi:type="dcterms:W3CDTF">2019-11-05T21:06:06Z</dcterms:modified>
</cp:coreProperties>
</file>