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9" r:id="rId6"/>
    <p:sldId id="301" r:id="rId7"/>
    <p:sldId id="319" r:id="rId8"/>
    <p:sldId id="312" r:id="rId9"/>
    <p:sldId id="306" r:id="rId10"/>
    <p:sldId id="320" r:id="rId11"/>
    <p:sldId id="313" r:id="rId12"/>
    <p:sldId id="323" r:id="rId13"/>
    <p:sldId id="324" r:id="rId14"/>
    <p:sldId id="325" r:id="rId15"/>
    <p:sldId id="322" r:id="rId16"/>
    <p:sldId id="318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7C5F085D-9AA6-42A4-A2F5-044E314D7794}">
          <p14:sldIdLst/>
        </p14:section>
        <p14:section name="Навчальний портал МДУ" id="{926FE5FA-F40F-4B87-9294-2CBE662C16C0}">
          <p14:sldIdLst>
            <p14:sldId id="256"/>
          </p14:sldIdLst>
        </p14:section>
        <p14:section name="ЗмІСТ" id="{0A77AB25-2D97-4BD7-B651-A996F00171C7}">
          <p14:sldIdLst>
            <p14:sldId id="309"/>
          </p14:sldIdLst>
        </p14:section>
        <p14:section name="Вхід до Навчального порталу МДУ" id="{37544078-AC10-497F-AB6A-68972B899B5E}">
          <p14:sldIdLst>
            <p14:sldId id="301"/>
          </p14:sldIdLst>
        </p14:section>
        <p14:section name="Навігація сторінками Навчального порталу МДУ " id="{12708B50-8FB2-443F-8EF1-A07CBE517410}">
          <p14:sldIdLst>
            <p14:sldId id="319"/>
          </p14:sldIdLst>
        </p14:section>
        <p14:section name="Перехід до курсу" id="{A1C99187-89EA-4BDE-B9DA-74FD03DE174E}">
          <p14:sldIdLst>
            <p14:sldId id="312"/>
          </p14:sldIdLst>
        </p14:section>
        <p14:section name="Налаштування та додавання елементів курсу" id="{C5849555-5D8C-442F-A15C-204C731C431E}">
          <p14:sldIdLst>
            <p14:sldId id="306"/>
            <p14:sldId id="320"/>
          </p14:sldIdLst>
        </p14:section>
        <p14:section name="Журнал оцінок та його налаштування" id="{18B33B5D-2CBF-4621-B0D6-3CA37F4B2B79}">
          <p14:sldIdLst>
            <p14:sldId id="313"/>
            <p14:sldId id="323"/>
            <p14:sldId id="324"/>
          </p14:sldIdLst>
        </p14:section>
        <p14:section name="Зарахування слухачів на курс" id="{0BA81C99-5FFD-4792-8214-2B79994658F8}">
          <p14:sldIdLst>
            <p14:sldId id="325"/>
          </p14:sldIdLst>
        </p14:section>
        <p14:section name="Виникли питання?" id="{F89E2C2E-4791-417C-A257-A38E21B4BC89}">
          <p14:sldIdLst>
            <p14:sldId id="322"/>
          </p14:sldIdLst>
        </p14:section>
        <p14:section name="Дякуємо за увагу!" id="{824BB235-50CF-40B0-A09A-6023C7133AB6}">
          <p14:sldIdLst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34" autoAdjust="0"/>
  </p:normalViewPr>
  <p:slideViewPr>
    <p:cSldViewPr snapToGrid="0">
      <p:cViewPr varScale="1">
        <p:scale>
          <a:sx n="124" d="100"/>
          <a:sy n="124" d="100"/>
        </p:scale>
        <p:origin x="336" y="96"/>
      </p:cViewPr>
      <p:guideLst>
        <p:guide orient="horz" pos="412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5" Type="http://schemas.openxmlformats.org/officeDocument/2006/relationships/slide" Target="../slides/slide5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/>
      <dgm:t>
        <a:bodyPr lIns="288000" rtlCol="0"/>
        <a:lstStyle/>
        <a:p>
          <a:pPr algn="ctr" rtl="0"/>
          <a:r>
            <a:rPr lang="ru-RU" sz="16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1" action="ppaction://hlinksldjump"/>
            </a:rPr>
            <a:t>Вхід</a:t>
          </a:r>
          <a:r>
            <a:rPr lang="ru-RU" sz="16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1" action="ppaction://hlinksldjump"/>
            </a:rPr>
            <a:t> до </a:t>
          </a:r>
          <a:r>
            <a:rPr lang="ru-RU" sz="16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1" action="ppaction://hlinksldjump"/>
            </a:rPr>
            <a:t>Навчального</a:t>
          </a:r>
          <a:r>
            <a:rPr lang="ru-RU" sz="16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1" action="ppaction://hlinksldjump"/>
            </a:rPr>
            <a:t> порталу МДУ</a:t>
          </a:r>
          <a:endParaRPr lang="ru-RU" sz="1600" noProof="0" dirty="0">
            <a:latin typeface="Calibri" panose="020F0502020204030204" pitchFamily="34" charset="0"/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1</a:t>
          </a:r>
          <a:endParaRPr lang="ru-RU" noProof="0" dirty="0">
            <a:latin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05611F0-8256-4954-B6CB-ED6B4F2DD397}">
      <dgm:prSet custT="1"/>
      <dgm:spPr/>
      <dgm:t>
        <a:bodyPr lIns="288000" rtlCol="0"/>
        <a:lstStyle/>
        <a:p>
          <a:pPr algn="ctr" rtl="0"/>
          <a:r>
            <a:rPr lang="ru-RU" sz="16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2" action="ppaction://hlinksldjump"/>
            </a:rPr>
            <a:t>Навігація</a:t>
          </a:r>
          <a:r>
            <a:rPr lang="ru-RU" sz="16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2" action="ppaction://hlinksldjump"/>
            </a:rPr>
            <a:t> </a:t>
          </a:r>
          <a:r>
            <a:rPr lang="ru-RU" sz="16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2" action="ppaction://hlinksldjump"/>
            </a:rPr>
            <a:t>сторінками</a:t>
          </a:r>
          <a:r>
            <a:rPr lang="ru-RU" sz="16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2" action="ppaction://hlinksldjump"/>
            </a:rPr>
            <a:t> </a:t>
          </a:r>
          <a:r>
            <a:rPr lang="ru-RU" sz="16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2" action="ppaction://hlinksldjump"/>
            </a:rPr>
            <a:t>Навчального</a:t>
          </a:r>
          <a:r>
            <a:rPr lang="ru-RU" sz="16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2" action="ppaction://hlinksldjump"/>
            </a:rPr>
            <a:t> порталу МДУ </a:t>
          </a:r>
          <a:endParaRPr lang="ru-RU" sz="1600" noProof="0" dirty="0">
            <a:latin typeface="Calibri" panose="020F0502020204030204" pitchFamily="34" charset="0"/>
          </a:endParaRPr>
        </a:p>
      </dgm:t>
    </dgm:pt>
    <dgm:pt modelId="{CD7328D6-9FAE-4506-9BDB-E06A571EC1D4}" type="parTrans" cxnId="{914FACD2-336A-4471-9E99-312B3F8EAB04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6BD5265A-8333-420D-BDB2-65F10B3EBD76}" type="sibTrans" cxnId="{914FACD2-336A-4471-9E99-312B3F8EAB04}">
      <dgm:prSet phldrT="2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2</a:t>
          </a:r>
          <a:endParaRPr lang="ru-RU" noProof="0" dirty="0">
            <a:latin typeface="Calibri" panose="020F0502020204030204" pitchFamily="34" charset="0"/>
          </a:endParaRPr>
        </a:p>
      </dgm:t>
    </dgm:pt>
    <dgm:pt modelId="{22625139-F93A-4F3F-A7AA-4923A01AEDF3}">
      <dgm:prSet custT="1"/>
      <dgm:spPr/>
      <dgm:t>
        <a:bodyPr lIns="288000" rtlCol="0"/>
        <a:lstStyle/>
        <a:p>
          <a:pPr algn="ctr" rtl="0"/>
          <a:r>
            <a:rPr lang="uk-UA" sz="16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3" action="ppaction://hlinksldjump"/>
            </a:rPr>
            <a:t>Налаштування та додавання елементів курсу</a:t>
          </a:r>
          <a:endParaRPr lang="ru-RU" sz="1600" noProof="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F549A0EB-6BE9-4749-8336-B02A279AE302}" type="parTrans" cxnId="{FC7721F0-429B-4CE7-BE98-C2F3C41FE9C7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A8E2FA08-4DD4-4654-A85D-9A99162D6201}" type="sibTrans" cxnId="{FC7721F0-429B-4CE7-BE98-C2F3C41FE9C7}">
      <dgm:prSet phldrT="4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4</a:t>
          </a:r>
          <a:endParaRPr lang="ru-RU" noProof="0" dirty="0">
            <a:latin typeface="Calibri" panose="020F0502020204030204" pitchFamily="34" charset="0"/>
          </a:endParaRPr>
        </a:p>
      </dgm:t>
    </dgm:pt>
    <dgm:pt modelId="{C2F8C7F7-44C4-414A-BCCD-56E91DD0A777}">
      <dgm:prSet custT="1"/>
      <dgm:spPr/>
      <dgm:t>
        <a:bodyPr lIns="288000" rtlCol="0"/>
        <a:lstStyle/>
        <a:p>
          <a:pPr algn="ctr" rtl="0"/>
          <a:r>
            <a:rPr lang="ru-RU" sz="18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4" action="ppaction://hlinksldjump"/>
            </a:rPr>
            <a:t>Реєстрація</a:t>
          </a:r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4" action="ppaction://hlinksldjump"/>
            </a:rPr>
            <a:t> </a:t>
          </a:r>
          <a:r>
            <a:rPr lang="ru-RU" sz="18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4" action="ppaction://hlinksldjump"/>
            </a:rPr>
            <a:t>слухачів</a:t>
          </a:r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4" action="ppaction://hlinksldjump"/>
            </a:rPr>
            <a:t> на курс</a:t>
          </a:r>
          <a:endParaRPr lang="ru-RU" sz="1800" noProof="0" dirty="0">
            <a:latin typeface="Calibri" panose="020F0502020204030204" pitchFamily="34" charset="0"/>
          </a:endParaRPr>
        </a:p>
      </dgm:t>
    </dgm:pt>
    <dgm:pt modelId="{E6C6DF88-9436-40D7-BA84-18FE896A6151}" type="parTrans" cxnId="{14D43B81-F92D-4CD8-9D1E-78CBF092C750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4E39967D-43EF-4F15-814A-2F491D900D43}" type="sibTrans" cxnId="{14D43B81-F92D-4CD8-9D1E-78CBF092C750}">
      <dgm:prSet phldrT="6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6</a:t>
          </a:r>
          <a:endParaRPr lang="ru-RU" noProof="0" dirty="0">
            <a:latin typeface="Calibri" panose="020F0502020204030204" pitchFamily="34" charset="0"/>
          </a:endParaRPr>
        </a:p>
      </dgm:t>
    </dgm:pt>
    <dgm:pt modelId="{FE9BF4BA-1C77-40D7-9AA7-831C2A32D252}">
      <dgm:prSet custT="1"/>
      <dgm:spPr/>
      <dgm:t>
        <a:bodyPr lIns="288000" rtlCol="0"/>
        <a:lstStyle/>
        <a:p>
          <a:pPr algn="ctr" rtl="0"/>
          <a:r>
            <a:rPr lang="ru-RU" sz="18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5" action="ppaction://hlinksldjump"/>
            </a:rPr>
            <a:t>Перехід</a:t>
          </a:r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5" action="ppaction://hlinksldjump"/>
            </a:rPr>
            <a:t> до курсу</a:t>
          </a:r>
          <a:endParaRPr lang="ru-RU" sz="1800" noProof="0" dirty="0">
            <a:latin typeface="Calibri" panose="020F0502020204030204" pitchFamily="34" charset="0"/>
          </a:endParaRPr>
        </a:p>
      </dgm:t>
    </dgm:pt>
    <dgm:pt modelId="{7AF680D2-A0B2-4CA2-9474-2F7E6056BB16}" type="parTrans" cxnId="{B845E8B5-BC2D-49DE-89FA-80F29104685F}">
      <dgm:prSet/>
      <dgm:spPr/>
      <dgm:t>
        <a:bodyPr/>
        <a:lstStyle/>
        <a:p>
          <a:endParaRPr lang="ru-RU"/>
        </a:p>
      </dgm:t>
    </dgm:pt>
    <dgm:pt modelId="{00603EA6-4A78-4186-A2FF-982A6A99432E}" type="sibTrans" cxnId="{B845E8B5-BC2D-49DE-89FA-80F29104685F}">
      <dgm:prSet phldrT="3" phldr="0"/>
      <dgm:spPr/>
      <dgm:t>
        <a:bodyPr/>
        <a:lstStyle/>
        <a:p>
          <a:r>
            <a:rPr lang="ru-RU"/>
            <a:t>3</a:t>
          </a:r>
        </a:p>
      </dgm:t>
    </dgm:pt>
    <dgm:pt modelId="{4DB3C467-23AA-4064-BA81-D6E952E4CA16}">
      <dgm:prSet custT="1"/>
      <dgm:spPr/>
      <dgm:t>
        <a:bodyPr/>
        <a:lstStyle/>
        <a:p>
          <a:pPr algn="ctr" rtl="0"/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6" action="ppaction://hlinksldjump"/>
            </a:rPr>
            <a:t>Журнал </a:t>
          </a:r>
          <a:r>
            <a:rPr lang="ru-RU" sz="18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6" action="ppaction://hlinksldjump"/>
            </a:rPr>
            <a:t>оцінок</a:t>
          </a:r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6" action="ppaction://hlinksldjump"/>
            </a:rPr>
            <a:t> та </a:t>
          </a:r>
          <a:r>
            <a:rPr lang="ru-RU" sz="18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6" action="ppaction://hlinksldjump"/>
            </a:rPr>
            <a:t>його</a:t>
          </a:r>
          <a:r>
            <a:rPr lang="ru-RU" sz="18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6" action="ppaction://hlinksldjump"/>
            </a:rPr>
            <a:t> </a:t>
          </a:r>
          <a:r>
            <a:rPr lang="ru-RU" sz="18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rId6" action="ppaction://hlinksldjump"/>
            </a:rPr>
            <a:t>налаштування</a:t>
          </a:r>
          <a:endParaRPr lang="ru-RU" sz="1800" noProof="0" dirty="0">
            <a:latin typeface="Calibri" panose="020F0502020204030204" pitchFamily="34" charset="0"/>
          </a:endParaRPr>
        </a:p>
      </dgm:t>
    </dgm:pt>
    <dgm:pt modelId="{560E0B29-F17C-44F9-95F4-5525BE3F5DCD}" type="parTrans" cxnId="{D57062AB-1A26-4AE2-B7A9-13DE281FF292}">
      <dgm:prSet/>
      <dgm:spPr/>
      <dgm:t>
        <a:bodyPr/>
        <a:lstStyle/>
        <a:p>
          <a:endParaRPr lang="ru-RU"/>
        </a:p>
      </dgm:t>
    </dgm:pt>
    <dgm:pt modelId="{6F5EBEB3-A514-460E-8C0A-8FD90B94270C}" type="sibTrans" cxnId="{D57062AB-1A26-4AE2-B7A9-13DE281FF292}">
      <dgm:prSet phldrT="5" phldr="0"/>
      <dgm:spPr/>
      <dgm:t>
        <a:bodyPr/>
        <a:lstStyle/>
        <a:p>
          <a:r>
            <a:rPr lang="ru-RU"/>
            <a:t>5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6"/>
      <dgm:spPr/>
    </dgm:pt>
    <dgm:pt modelId="{94E9EF1A-1D07-4210-9402-6C559E90358A}" type="pres">
      <dgm:prSet presAssocID="{C99EBBB1-E916-471C-83C9-ABE85B42AC26}" presName="sibTransNodeCircle" presStyleLbl="alignNode1" presStyleIdx="0" presStyleCnt="12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12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6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6"/>
      <dgm:spPr/>
    </dgm:pt>
    <dgm:pt modelId="{DAC041B6-6570-477A-B4C1-5CB7E0EFE0DC}" type="pres">
      <dgm:prSet presAssocID="{6BD5265A-8333-420D-BDB2-65F10B3EBD76}" presName="sibTransNodeCircle" presStyleLbl="alignNode1" presStyleIdx="2" presStyleCnt="12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12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6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EAEA7309-E317-4A9C-BA9E-FB93884CD1C5}" type="pres">
      <dgm:prSet presAssocID="{FE9BF4BA-1C77-40D7-9AA7-831C2A32D252}" presName="compositeNode" presStyleCnt="0">
        <dgm:presLayoutVars>
          <dgm:bulletEnabled val="1"/>
        </dgm:presLayoutVars>
      </dgm:prSet>
      <dgm:spPr/>
    </dgm:pt>
    <dgm:pt modelId="{EDF2312D-4C1A-4DD7-BE60-02C76634E40A}" type="pres">
      <dgm:prSet presAssocID="{FE9BF4BA-1C77-40D7-9AA7-831C2A32D252}" presName="bgRect" presStyleLbl="bgAccFollowNode1" presStyleIdx="2" presStyleCnt="6"/>
      <dgm:spPr/>
    </dgm:pt>
    <dgm:pt modelId="{29BA3AB6-7F82-43F9-B502-7C7236479222}" type="pres">
      <dgm:prSet presAssocID="{00603EA6-4A78-4186-A2FF-982A6A99432E}" presName="sibTransNodeCircle" presStyleLbl="alignNode1" presStyleIdx="4" presStyleCnt="12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30D2299-F87B-4FE3-B282-A5D85AC99755}" type="pres">
      <dgm:prSet presAssocID="{FE9BF4BA-1C77-40D7-9AA7-831C2A32D252}" presName="bottomLine" presStyleLbl="alignNode1" presStyleIdx="5" presStyleCnt="12">
        <dgm:presLayoutVars/>
      </dgm:prSet>
      <dgm:spPr/>
    </dgm:pt>
    <dgm:pt modelId="{7F03652B-D476-4ECB-A820-21CF0F3956CB}" type="pres">
      <dgm:prSet presAssocID="{FE9BF4BA-1C77-40D7-9AA7-831C2A32D252}" presName="nodeText" presStyleLbl="bgAccFollowNode1" presStyleIdx="2" presStyleCnt="6">
        <dgm:presLayoutVars>
          <dgm:bulletEnabled val="1"/>
        </dgm:presLayoutVars>
      </dgm:prSet>
      <dgm:spPr/>
    </dgm:pt>
    <dgm:pt modelId="{615D6D54-FCD0-4A7A-9621-38BB4F0382FB}" type="pres">
      <dgm:prSet presAssocID="{00603EA6-4A78-4186-A2FF-982A6A99432E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3" presStyleCnt="6"/>
      <dgm:spPr/>
    </dgm:pt>
    <dgm:pt modelId="{82EE2C17-F664-4616-8F76-97637F08E124}" type="pres">
      <dgm:prSet presAssocID="{A8E2FA08-4DD4-4654-A85D-9A99162D6201}" presName="sibTransNodeCircle" presStyleLbl="alignNode1" presStyleIdx="6" presStyleCnt="12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7" presStyleCnt="12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3" presStyleCnt="6">
        <dgm:presLayoutVars>
          <dgm:bulletEnabled val="1"/>
        </dgm:presLayoutVars>
      </dgm:prSet>
      <dgm:spPr/>
    </dgm:pt>
    <dgm:pt modelId="{8DC76FCE-F8A0-43BB-94B0-26867DA9F629}" type="pres">
      <dgm:prSet presAssocID="{A8E2FA08-4DD4-4654-A85D-9A99162D6201}" presName="sibTrans" presStyleCnt="0"/>
      <dgm:spPr/>
    </dgm:pt>
    <dgm:pt modelId="{DC401EAE-1E97-4240-8709-2B220B97A248}" type="pres">
      <dgm:prSet presAssocID="{4DB3C467-23AA-4064-BA81-D6E952E4CA16}" presName="compositeNode" presStyleCnt="0">
        <dgm:presLayoutVars>
          <dgm:bulletEnabled val="1"/>
        </dgm:presLayoutVars>
      </dgm:prSet>
      <dgm:spPr/>
    </dgm:pt>
    <dgm:pt modelId="{34FC8228-C2D6-4E41-897C-57AF2B3410CA}" type="pres">
      <dgm:prSet presAssocID="{4DB3C467-23AA-4064-BA81-D6E952E4CA16}" presName="bgRect" presStyleLbl="bgAccFollowNode1" presStyleIdx="4" presStyleCnt="6"/>
      <dgm:spPr/>
    </dgm:pt>
    <dgm:pt modelId="{0551E06B-4C91-440D-866C-838A6E60BA8C}" type="pres">
      <dgm:prSet presAssocID="{6F5EBEB3-A514-460E-8C0A-8FD90B94270C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2592D9BF-4F69-40D0-AC77-A708FB31E314}" type="pres">
      <dgm:prSet presAssocID="{4DB3C467-23AA-4064-BA81-D6E952E4CA16}" presName="bottomLine" presStyleLbl="alignNode1" presStyleIdx="9" presStyleCnt="12">
        <dgm:presLayoutVars/>
      </dgm:prSet>
      <dgm:spPr/>
    </dgm:pt>
    <dgm:pt modelId="{62068C20-689D-408F-818D-335C1B82221B}" type="pres">
      <dgm:prSet presAssocID="{4DB3C467-23AA-4064-BA81-D6E952E4CA16}" presName="nodeText" presStyleLbl="bgAccFollowNode1" presStyleIdx="4" presStyleCnt="6">
        <dgm:presLayoutVars>
          <dgm:bulletEnabled val="1"/>
        </dgm:presLayoutVars>
      </dgm:prSet>
      <dgm:spPr/>
    </dgm:pt>
    <dgm:pt modelId="{B8FE033B-FCD7-41C9-95FA-0848A4AE00FB}" type="pres">
      <dgm:prSet presAssocID="{6F5EBEB3-A514-460E-8C0A-8FD90B94270C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5" presStyleCnt="6"/>
      <dgm:spPr/>
    </dgm:pt>
    <dgm:pt modelId="{FEC87D35-FF68-4830-9865-7026502B7734}" type="pres">
      <dgm:prSet presAssocID="{4E39967D-43EF-4F15-814A-2F491D900D43}" presName="sibTransNodeCircle" presStyleLbl="alignNode1" presStyleIdx="10" presStyleCnt="12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57AF353-CCB4-4030-9EEE-1DC7B4B0CC7D}" type="pres">
      <dgm:prSet presAssocID="{C2F8C7F7-44C4-414A-BCCD-56E91DD0A777}" presName="bottomLine" presStyleLbl="alignNode1" presStyleIdx="11" presStyleCnt="12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BA5D5603-B034-40B6-954D-7B65FE80AE44}" type="presOf" srcId="{4DB3C467-23AA-4064-BA81-D6E952E4CA16}" destId="{34FC8228-C2D6-4E41-897C-57AF2B3410CA}" srcOrd="0" destOrd="0" presId="urn:microsoft.com/office/officeart/2016/7/layout/BasicLinearProcessNumbered#1"/>
    <dgm:cxn modelId="{D264551B-C377-42CB-B027-85F1597E0238}" type="presOf" srcId="{6F5EBEB3-A514-460E-8C0A-8FD90B94270C}" destId="{0551E06B-4C91-440D-866C-838A6E60BA8C}" srcOrd="0" destOrd="0" presId="urn:microsoft.com/office/officeart/2016/7/layout/BasicLinearProcessNumbered#1"/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BF721433-5104-4931-9B7C-EC29E2B6E683}" type="presOf" srcId="{FE9BF4BA-1C77-40D7-9AA7-831C2A32D252}" destId="{7F03652B-D476-4ECB-A820-21CF0F3956CB}" srcOrd="1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1DE9E54D-DC86-4DE7-ADEE-AFC82D6B9E2A}" type="presOf" srcId="{4DB3C467-23AA-4064-BA81-D6E952E4CA16}" destId="{62068C20-689D-408F-818D-335C1B82221B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14D43B81-F92D-4CD8-9D1E-78CBF092C750}" srcId="{D0F07F19-1F50-4B42-A7A0-278DF9D25BB1}" destId="{C2F8C7F7-44C4-414A-BCCD-56E91DD0A777}" srcOrd="5" destOrd="0" parTransId="{E6C6DF88-9436-40D7-BA84-18FE896A6151}" sibTransId="{4E39967D-43EF-4F15-814A-2F491D900D43}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D57062AB-1A26-4AE2-B7A9-13DE281FF292}" srcId="{D0F07F19-1F50-4B42-A7A0-278DF9D25BB1}" destId="{4DB3C467-23AA-4064-BA81-D6E952E4CA16}" srcOrd="4" destOrd="0" parTransId="{560E0B29-F17C-44F9-95F4-5525BE3F5DCD}" sibTransId="{6F5EBEB3-A514-460E-8C0A-8FD90B94270C}"/>
    <dgm:cxn modelId="{B9493BB2-6583-46FB-83CE-3ABDC6B6284B}" type="presOf" srcId="{FE9BF4BA-1C77-40D7-9AA7-831C2A32D252}" destId="{EDF2312D-4C1A-4DD7-BE60-02C76634E40A}" srcOrd="0" destOrd="0" presId="urn:microsoft.com/office/officeart/2016/7/layout/BasicLinearProcessNumbered#1"/>
    <dgm:cxn modelId="{B845E8B5-BC2D-49DE-89FA-80F29104685F}" srcId="{D0F07F19-1F50-4B42-A7A0-278DF9D25BB1}" destId="{FE9BF4BA-1C77-40D7-9AA7-831C2A32D252}" srcOrd="2" destOrd="0" parTransId="{7AF680D2-A0B2-4CA2-9474-2F7E6056BB16}" sibTransId="{00603EA6-4A78-4186-A2FF-982A6A99432E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F3B977C5-B244-43BD-BBCF-DC84B5FE8173}" type="presOf" srcId="{00603EA6-4A78-4186-A2FF-982A6A99432E}" destId="{29BA3AB6-7F82-43F9-B502-7C7236479222}" srcOrd="0" destOrd="0" presId="urn:microsoft.com/office/officeart/2016/7/layout/BasicLinearProcessNumbered#1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FC7721F0-429B-4CE7-BE98-C2F3C41FE9C7}" srcId="{D0F07F19-1F50-4B42-A7A0-278DF9D25BB1}" destId="{22625139-F93A-4F3F-A7AA-4923A01AEDF3}" srcOrd="3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F3F7EF34-E735-4F83-AE5B-9E7A4A58BA55}" type="presParOf" srcId="{C09B749D-9CF7-492C-B341-D9553818451B}" destId="{EAEA7309-E317-4A9C-BA9E-FB93884CD1C5}" srcOrd="4" destOrd="0" presId="urn:microsoft.com/office/officeart/2016/7/layout/BasicLinearProcessNumbered#1"/>
    <dgm:cxn modelId="{FBD5475A-BE2B-4B39-AFBC-5E53BB18A7D5}" type="presParOf" srcId="{EAEA7309-E317-4A9C-BA9E-FB93884CD1C5}" destId="{EDF2312D-4C1A-4DD7-BE60-02C76634E40A}" srcOrd="0" destOrd="0" presId="urn:microsoft.com/office/officeart/2016/7/layout/BasicLinearProcessNumbered#1"/>
    <dgm:cxn modelId="{35018BB7-ED62-48A9-A5A7-2758148D355D}" type="presParOf" srcId="{EAEA7309-E317-4A9C-BA9E-FB93884CD1C5}" destId="{29BA3AB6-7F82-43F9-B502-7C7236479222}" srcOrd="1" destOrd="0" presId="urn:microsoft.com/office/officeart/2016/7/layout/BasicLinearProcessNumbered#1"/>
    <dgm:cxn modelId="{D0988255-A873-4F2D-A70B-BA8F2780657D}" type="presParOf" srcId="{EAEA7309-E317-4A9C-BA9E-FB93884CD1C5}" destId="{530D2299-F87B-4FE3-B282-A5D85AC99755}" srcOrd="2" destOrd="0" presId="urn:microsoft.com/office/officeart/2016/7/layout/BasicLinearProcessNumbered#1"/>
    <dgm:cxn modelId="{C6C53A66-9312-4113-A988-8F66524B58C1}" type="presParOf" srcId="{EAEA7309-E317-4A9C-BA9E-FB93884CD1C5}" destId="{7F03652B-D476-4ECB-A820-21CF0F3956CB}" srcOrd="3" destOrd="0" presId="urn:microsoft.com/office/officeart/2016/7/layout/BasicLinearProcessNumbered#1"/>
    <dgm:cxn modelId="{EB11767A-1C2D-4F47-851A-4355958DB37D}" type="presParOf" srcId="{C09B749D-9CF7-492C-B341-D9553818451B}" destId="{615D6D54-FCD0-4A7A-9621-38BB4F0382FB}" srcOrd="5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6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7" destOrd="0" presId="urn:microsoft.com/office/officeart/2016/7/layout/BasicLinearProcessNumbered#1"/>
    <dgm:cxn modelId="{382001F5-CF1B-49EA-9097-C44CBA551507}" type="presParOf" srcId="{C09B749D-9CF7-492C-B341-D9553818451B}" destId="{DC401EAE-1E97-4240-8709-2B220B97A248}" srcOrd="8" destOrd="0" presId="urn:microsoft.com/office/officeart/2016/7/layout/BasicLinearProcessNumbered#1"/>
    <dgm:cxn modelId="{56EF144F-70EA-421C-BE67-78001434A5F9}" type="presParOf" srcId="{DC401EAE-1E97-4240-8709-2B220B97A248}" destId="{34FC8228-C2D6-4E41-897C-57AF2B3410CA}" srcOrd="0" destOrd="0" presId="urn:microsoft.com/office/officeart/2016/7/layout/BasicLinearProcessNumbered#1"/>
    <dgm:cxn modelId="{FFE87E78-8637-4D48-B85B-AC84DA03A80A}" type="presParOf" srcId="{DC401EAE-1E97-4240-8709-2B220B97A248}" destId="{0551E06B-4C91-440D-866C-838A6E60BA8C}" srcOrd="1" destOrd="0" presId="urn:microsoft.com/office/officeart/2016/7/layout/BasicLinearProcessNumbered#1"/>
    <dgm:cxn modelId="{73406C3A-E1C3-409E-A3B8-946A90C2C7A5}" type="presParOf" srcId="{DC401EAE-1E97-4240-8709-2B220B97A248}" destId="{2592D9BF-4F69-40D0-AC77-A708FB31E314}" srcOrd="2" destOrd="0" presId="urn:microsoft.com/office/officeart/2016/7/layout/BasicLinearProcessNumbered#1"/>
    <dgm:cxn modelId="{819F4DFB-5758-4742-A49E-4B28224BBA9A}" type="presParOf" srcId="{DC401EAE-1E97-4240-8709-2B220B97A248}" destId="{62068C20-689D-408F-818D-335C1B82221B}" srcOrd="3" destOrd="0" presId="urn:microsoft.com/office/officeart/2016/7/layout/BasicLinearProcessNumbered#1"/>
    <dgm:cxn modelId="{9F942996-0C7F-43A8-B9BE-A423A3C025AC}" type="presParOf" srcId="{C09B749D-9CF7-492C-B341-D9553818451B}" destId="{B8FE033B-FCD7-41C9-95FA-0848A4AE00FB}" srcOrd="9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10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084B800-7E1D-4DA6-89C0-37EA52DDBCB8}">
      <dgm:prSet phldrT="[Text]" custT="1"/>
      <dgm:spPr/>
      <dgm:t>
        <a:bodyPr rtlCol="0"/>
        <a:lstStyle/>
        <a:p>
          <a:pPr algn="ctr" rtl="0"/>
          <a:r>
            <a:rPr lang="ru-RU" sz="2000" noProof="0" dirty="0">
              <a:latin typeface="Calibri" panose="020F0502020204030204" pitchFamily="34" charset="0"/>
            </a:rPr>
            <a:t>Крок 1. Обрати курс- </a:t>
          </a:r>
          <a:r>
            <a:rPr lang="ru-RU" sz="2000" noProof="0" dirty="0" err="1">
              <a:latin typeface="Calibri" panose="020F0502020204030204" pitchFamily="34" charset="0"/>
            </a:rPr>
            <a:t>натиснути</a:t>
          </a:r>
          <a:r>
            <a:rPr lang="ru-RU" sz="2000" noProof="0" dirty="0">
              <a:latin typeface="Calibri" panose="020F0502020204030204" pitchFamily="34" charset="0"/>
            </a:rPr>
            <a:t> на </a:t>
          </a:r>
          <a:r>
            <a:rPr lang="ru-RU" sz="2000" noProof="0" dirty="0" err="1">
              <a:latin typeface="Calibri" panose="020F0502020204030204" pitchFamily="34" charset="0"/>
            </a:rPr>
            <a:t>назву</a:t>
          </a:r>
          <a:r>
            <a:rPr lang="ru-RU" sz="2000" noProof="0" dirty="0">
              <a:latin typeface="Calibri" panose="020F0502020204030204" pitchFamily="34" charset="0"/>
            </a:rPr>
            <a:t> курсу в </a:t>
          </a:r>
          <a:r>
            <a:rPr lang="ru-RU" sz="2000" noProof="0" dirty="0" err="1">
              <a:latin typeface="Calibri" panose="020F0502020204030204" pitchFamily="34" charset="0"/>
            </a:rPr>
            <a:t>лівій</a:t>
          </a:r>
          <a:r>
            <a:rPr lang="ru-RU" sz="2000" noProof="0" dirty="0">
              <a:latin typeface="Calibri" panose="020F0502020204030204" pitchFamily="34" charset="0"/>
            </a:rPr>
            <a:t> </a:t>
          </a:r>
          <a:r>
            <a:rPr lang="ru-RU" sz="2000" noProof="0" dirty="0" err="1">
              <a:latin typeface="Calibri" panose="020F0502020204030204" pitchFamily="34" charset="0"/>
            </a:rPr>
            <a:t>частині</a:t>
          </a:r>
          <a:r>
            <a:rPr lang="ru-RU" sz="2000" noProof="0" dirty="0">
              <a:latin typeface="Calibri" panose="020F0502020204030204" pitchFamily="34" charset="0"/>
            </a:rPr>
            <a:t> </a:t>
          </a:r>
          <a:r>
            <a:rPr lang="ru-RU" sz="2000" noProof="0" dirty="0" err="1">
              <a:latin typeface="Calibri" panose="020F0502020204030204" pitchFamily="34" charset="0"/>
            </a:rPr>
            <a:t>екрану</a:t>
          </a:r>
          <a:r>
            <a:rPr lang="ru-RU" sz="2000" noProof="0" dirty="0">
              <a:latin typeface="Calibri" panose="020F0502020204030204" pitchFamily="34" charset="0"/>
            </a:rPr>
            <a:t> в меню «</a:t>
          </a:r>
          <a:r>
            <a:rPr lang="ru-RU" sz="2000" noProof="0" dirty="0" err="1">
              <a:latin typeface="Calibri" panose="020F0502020204030204" pitchFamily="34" charset="0"/>
            </a:rPr>
            <a:t>Навігація</a:t>
          </a:r>
          <a:r>
            <a:rPr lang="ru-RU" sz="2000" noProof="0" dirty="0">
              <a:latin typeface="Calibri" panose="020F0502020204030204" pitchFamily="34" charset="0"/>
            </a:rPr>
            <a:t>»</a:t>
          </a:r>
        </a:p>
      </dgm:t>
    </dgm:pt>
    <dgm:pt modelId="{E459F664-A62C-4466-90D1-14D94F7456F9}" type="parTrans" cxnId="{D7BBB8C6-B60F-4050-B5C1-3F3A86AF4294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29667D30-8073-4626-A65C-0442C9DA4455}" type="sibTrans" cxnId="{D7BBB8C6-B60F-4050-B5C1-3F3A86AF4294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4786322A-3DB1-4B13-A039-9C2B4BD33902}">
      <dgm:prSet phldrT="[Text]" custT="1"/>
      <dgm:spPr/>
      <dgm:t>
        <a:bodyPr rtlCol="0"/>
        <a:lstStyle/>
        <a:p>
          <a:pPr algn="ctr" rtl="0"/>
          <a:r>
            <a:rPr lang="ru-RU" sz="1600" noProof="0" dirty="0">
              <a:latin typeface="Calibri" panose="020F0502020204030204" pitchFamily="34" charset="0"/>
            </a:rPr>
            <a:t>Крок 2. </a:t>
          </a:r>
          <a:r>
            <a:rPr lang="ru-RU" sz="1600" noProof="0" dirty="0" err="1">
              <a:latin typeface="Calibri" panose="020F0502020204030204" pitchFamily="34" charset="0"/>
            </a:rPr>
            <a:t>Після</a:t>
          </a:r>
          <a:r>
            <a:rPr lang="ru-RU" sz="1600" noProof="0" dirty="0">
              <a:latin typeface="Calibri" panose="020F0502020204030204" pitchFamily="34" charset="0"/>
            </a:rPr>
            <a:t> заходу в курс, меню «</a:t>
          </a:r>
          <a:r>
            <a:rPr lang="ru-RU" sz="1600" noProof="0" dirty="0" err="1">
              <a:latin typeface="Calibri" panose="020F0502020204030204" pitchFamily="34" charset="0"/>
            </a:rPr>
            <a:t>Навігація</a:t>
          </a:r>
          <a:r>
            <a:rPr lang="ru-RU" sz="1600" noProof="0" dirty="0">
              <a:latin typeface="Calibri" panose="020F0502020204030204" pitchFamily="34" charset="0"/>
            </a:rPr>
            <a:t>» в </a:t>
          </a:r>
          <a:r>
            <a:rPr lang="ru-RU" sz="1600" noProof="0" dirty="0" err="1">
              <a:latin typeface="Calibri" panose="020F0502020204030204" pitchFamily="34" charset="0"/>
            </a:rPr>
            <a:t>лівій</a:t>
          </a:r>
          <a:r>
            <a:rPr lang="ru-RU" sz="1600" noProof="0" dirty="0">
              <a:latin typeface="Calibri" panose="020F0502020204030204" pitchFamily="34" charset="0"/>
            </a:rPr>
            <a:t> </a:t>
          </a:r>
          <a:r>
            <a:rPr lang="ru-RU" sz="1600" noProof="0" dirty="0" err="1">
              <a:latin typeface="Calibri" panose="020F0502020204030204" pitchFamily="34" charset="0"/>
            </a:rPr>
            <a:t>частині</a:t>
          </a:r>
          <a:r>
            <a:rPr lang="ru-RU" sz="1600" noProof="0" dirty="0">
              <a:latin typeface="Calibri" panose="020F0502020204030204" pitchFamily="34" charset="0"/>
            </a:rPr>
            <a:t> </a:t>
          </a:r>
          <a:r>
            <a:rPr lang="ru-RU" sz="1600" noProof="0" dirty="0" err="1">
              <a:latin typeface="Calibri" panose="020F0502020204030204" pitchFamily="34" charset="0"/>
            </a:rPr>
            <a:t>екрану</a:t>
          </a:r>
          <a:r>
            <a:rPr lang="ru-RU" sz="1600" noProof="0" dirty="0">
              <a:latin typeface="Calibri" panose="020F0502020204030204" pitchFamily="34" charset="0"/>
            </a:rPr>
            <a:t> буде </a:t>
          </a:r>
          <a:r>
            <a:rPr lang="ru-RU" sz="1600" noProof="0" dirty="0" err="1">
              <a:latin typeface="Calibri" panose="020F0502020204030204" pitchFamily="34" charset="0"/>
            </a:rPr>
            <a:t>відображати</a:t>
          </a:r>
          <a:r>
            <a:rPr lang="ru-RU" sz="1600" noProof="0" dirty="0">
              <a:latin typeface="Calibri" panose="020F0502020204030204" pitchFamily="34" charset="0"/>
            </a:rPr>
            <a:t> </a:t>
          </a:r>
          <a:r>
            <a:rPr lang="ru-RU" sz="1600" noProof="0" dirty="0" err="1">
              <a:latin typeface="Calibri" panose="020F0502020204030204" pitchFamily="34" charset="0"/>
            </a:rPr>
            <a:t>дані</a:t>
          </a:r>
          <a:r>
            <a:rPr lang="ru-RU" sz="1600" noProof="0" dirty="0">
              <a:latin typeface="Calibri" panose="020F0502020204030204" pitchFamily="34" charset="0"/>
            </a:rPr>
            <a:t> </a:t>
          </a:r>
          <a:r>
            <a:rPr lang="ru-RU" sz="1600" noProof="0" dirty="0" err="1">
              <a:latin typeface="Calibri" panose="020F0502020204030204" pitchFamily="34" charset="0"/>
            </a:rPr>
            <a:t>окремого</a:t>
          </a:r>
          <a:r>
            <a:rPr lang="ru-RU" sz="1600" noProof="0" dirty="0">
              <a:latin typeface="Calibri" panose="020F0502020204030204" pitchFamily="34" charset="0"/>
            </a:rPr>
            <a:t> курсу: </a:t>
          </a:r>
          <a:r>
            <a:rPr lang="ru-RU" sz="1600" noProof="0" dirty="0" err="1">
              <a:latin typeface="Calibri" panose="020F0502020204030204" pitchFamily="34" charset="0"/>
            </a:rPr>
            <a:t>Учасники</a:t>
          </a:r>
          <a:r>
            <a:rPr lang="ru-RU" sz="1600" noProof="0" dirty="0">
              <a:latin typeface="Calibri" panose="020F0502020204030204" pitchFamily="34" charset="0"/>
            </a:rPr>
            <a:t>, </a:t>
          </a:r>
          <a:r>
            <a:rPr lang="ru-RU" sz="1600" noProof="0" dirty="0" err="1">
              <a:latin typeface="Calibri" panose="020F0502020204030204" pitchFamily="34" charset="0"/>
            </a:rPr>
            <a:t>Відзнаки</a:t>
          </a:r>
          <a:r>
            <a:rPr lang="ru-RU" sz="1600" noProof="0" dirty="0">
              <a:latin typeface="Calibri" panose="020F0502020204030204" pitchFamily="34" charset="0"/>
            </a:rPr>
            <a:t>, </a:t>
          </a:r>
          <a:r>
            <a:rPr lang="ru-RU" sz="1600" noProof="0" dirty="0" err="1">
              <a:latin typeface="Calibri" panose="020F0502020204030204" pitchFamily="34" charset="0"/>
            </a:rPr>
            <a:t>Компетентності</a:t>
          </a:r>
          <a:r>
            <a:rPr lang="ru-RU" sz="1600" noProof="0" dirty="0">
              <a:latin typeface="Calibri" panose="020F0502020204030204" pitchFamily="34" charset="0"/>
            </a:rPr>
            <a:t>, Журнал </a:t>
          </a:r>
          <a:r>
            <a:rPr lang="ru-RU" sz="1600" noProof="0" dirty="0" err="1">
              <a:latin typeface="Calibri" panose="020F0502020204030204" pitchFamily="34" charset="0"/>
            </a:rPr>
            <a:t>оцінок</a:t>
          </a:r>
          <a:r>
            <a:rPr lang="ru-RU" sz="1600" noProof="0" dirty="0">
              <a:latin typeface="Calibri" panose="020F0502020204030204" pitchFamily="34" charset="0"/>
            </a:rPr>
            <a:t> та </a:t>
          </a:r>
          <a:r>
            <a:rPr lang="ru-RU" sz="1600" noProof="0" dirty="0" err="1">
              <a:latin typeface="Calibri" panose="020F0502020204030204" pitchFamily="34" charset="0"/>
            </a:rPr>
            <a:t>стандарті</a:t>
          </a:r>
          <a:r>
            <a:rPr lang="ru-RU" sz="1600" noProof="0" dirty="0">
              <a:latin typeface="Calibri" panose="020F0502020204030204" pitchFamily="34" charset="0"/>
            </a:rPr>
            <a:t> 10 Тем для </a:t>
          </a:r>
          <a:r>
            <a:rPr lang="ru-RU" sz="1600" noProof="0" dirty="0" err="1">
              <a:latin typeface="Calibri" panose="020F0502020204030204" pitchFamily="34" charset="0"/>
            </a:rPr>
            <a:t>редагування</a:t>
          </a:r>
          <a:endParaRPr lang="ru-RU" sz="1600" noProof="0" dirty="0">
            <a:latin typeface="Calibri" panose="020F0502020204030204" pitchFamily="34" charset="0"/>
          </a:endParaRPr>
        </a:p>
      </dgm:t>
    </dgm:pt>
    <dgm:pt modelId="{4F3F2426-EA56-4F79-A02F-DE7A210D680D}" type="parTrans" cxnId="{07D1F65C-7C41-4EB6-A133-CA7F29791640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7D0A801E-90E9-4D73-A31E-D58F04D3BBF2}" type="sibTrans" cxnId="{07D1F65C-7C41-4EB6-A133-CA7F29791640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2"/>
      <dgm:spPr/>
    </dgm:pt>
    <dgm:pt modelId="{1A0AAFD3-A3A9-4B43-843A-7BA9D4FD5E56}" type="pres">
      <dgm:prSet presAssocID="{7084B800-7E1D-4DA6-89C0-37EA52DDBCB8}" presName="parentText" presStyleLbl="node1" presStyleIdx="0" presStyleCnt="2" custScaleX="142535" custScaleY="97206" custLinFactNeighborX="-63056" custLinFactNeighborY="-164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2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0" presStyleCnt="2"/>
      <dgm:spPr/>
    </dgm:pt>
    <dgm:pt modelId="{5BD5B296-A642-4DF8-B899-35ED169DA216}" type="pres">
      <dgm:prSet presAssocID="{4786322A-3DB1-4B13-A039-9C2B4BD33902}" presName="parentText" presStyleLbl="node1" presStyleIdx="1" presStyleCnt="2" custScaleX="136921" custScaleY="144293" custLinFactNeighborX="-45288" custLinFactNeighborY="600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1" presStyleCnt="2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</dgm:ptLst>
  <dgm:cxnLst>
    <dgm:cxn modelId="{625AA23F-DBF4-4D2B-903D-22A89723EEED}" type="presOf" srcId="{592373DC-11B1-4708-92E2-E1B8EB8D76D8}" destId="{88A033FC-90E8-450A-9660-7C56FE44CF4B}" srcOrd="0" destOrd="0" presId="urn:microsoft.com/office/officeart/2005/8/layout/list1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DBFED495-68DE-497A-AE49-C4E846074AFD}" type="presOf" srcId="{7084B800-7E1D-4DA6-89C0-37EA52DDBCB8}" destId="{6EC006A1-981A-4484-9234-228DCAD57AB2}" srcOrd="0" destOrd="0" presId="urn:microsoft.com/office/officeart/2005/8/layout/list1"/>
    <dgm:cxn modelId="{34E0019B-A70F-4D3E-B489-3EE0CEC45D26}" type="presOf" srcId="{7084B800-7E1D-4DA6-89C0-37EA52DDBCB8}" destId="{1A0AAFD3-A3A9-4B43-843A-7BA9D4FD5E56}" srcOrd="1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E88FBC6-3422-4879-9EF5-FC8802FCED5E}" type="presOf" srcId="{4786322A-3DB1-4B13-A039-9C2B4BD33902}" destId="{5BD5B296-A642-4DF8-B899-35ED169DA216}" srcOrd="1" destOrd="0" presId="urn:microsoft.com/office/officeart/2005/8/layout/list1"/>
    <dgm:cxn modelId="{EEDF53C7-9673-4100-8B1E-7CF177F43551}" type="presOf" srcId="{4786322A-3DB1-4B13-A039-9C2B4BD33902}" destId="{4F91F803-792A-4600-A80A-DA32582EF94A}" srcOrd="0" destOrd="0" presId="urn:microsoft.com/office/officeart/2005/8/layout/list1"/>
    <dgm:cxn modelId="{AC4B8512-B20E-410F-BFEB-F8454685D9F0}" type="presParOf" srcId="{88A033FC-90E8-450A-9660-7C56FE44CF4B}" destId="{24B2535F-B64C-416D-866E-AB6126E4F4FD}" srcOrd="0" destOrd="0" presId="urn:microsoft.com/office/officeart/2005/8/layout/list1"/>
    <dgm:cxn modelId="{6DE6F4C9-B66F-4D53-882E-81C5A1263F9B}" type="presParOf" srcId="{24B2535F-B64C-416D-866E-AB6126E4F4FD}" destId="{6EC006A1-981A-4484-9234-228DCAD57AB2}" srcOrd="0" destOrd="0" presId="urn:microsoft.com/office/officeart/2005/8/layout/list1"/>
    <dgm:cxn modelId="{07944656-2B6F-4150-B840-796B46FABC28}" type="presParOf" srcId="{24B2535F-B64C-416D-866E-AB6126E4F4FD}" destId="{1A0AAFD3-A3A9-4B43-843A-7BA9D4FD5E56}" srcOrd="1" destOrd="0" presId="urn:microsoft.com/office/officeart/2005/8/layout/list1"/>
    <dgm:cxn modelId="{19C6D583-ED2C-4BA3-B186-5BE126AE2FA0}" type="presParOf" srcId="{88A033FC-90E8-450A-9660-7C56FE44CF4B}" destId="{CCBECD78-1F23-4EF1-982A-AA01E554543E}" srcOrd="1" destOrd="0" presId="urn:microsoft.com/office/officeart/2005/8/layout/list1"/>
    <dgm:cxn modelId="{193F8C17-9332-4A96-A2FF-869B84404B77}" type="presParOf" srcId="{88A033FC-90E8-450A-9660-7C56FE44CF4B}" destId="{FD9FC1E3-1C41-4437-BE21-8D33D44C1C9E}" srcOrd="2" destOrd="0" presId="urn:microsoft.com/office/officeart/2005/8/layout/list1"/>
    <dgm:cxn modelId="{2A0AF3F1-3E1F-4AB5-BC7F-8880604146E0}" type="presParOf" srcId="{88A033FC-90E8-450A-9660-7C56FE44CF4B}" destId="{924BC6CA-B5A9-4CBD-91CA-0E40F017D78C}" srcOrd="3" destOrd="0" presId="urn:microsoft.com/office/officeart/2005/8/layout/list1"/>
    <dgm:cxn modelId="{84B370E6-03E7-432E-8DE8-6F3402B19900}" type="presParOf" srcId="{88A033FC-90E8-450A-9660-7C56FE44CF4B}" destId="{D554373D-02BB-456A-B513-6FD44C272B5C}" srcOrd="4" destOrd="0" presId="urn:microsoft.com/office/officeart/2005/8/layout/list1"/>
    <dgm:cxn modelId="{330E8C49-FCAD-4D9F-BB2F-8760C7E6B096}" type="presParOf" srcId="{D554373D-02BB-456A-B513-6FD44C272B5C}" destId="{4F91F803-792A-4600-A80A-DA32582EF94A}" srcOrd="0" destOrd="0" presId="urn:microsoft.com/office/officeart/2005/8/layout/list1"/>
    <dgm:cxn modelId="{618BBB7C-14AD-4AD9-9957-91061B873473}" type="presParOf" srcId="{D554373D-02BB-456A-B513-6FD44C272B5C}" destId="{5BD5B296-A642-4DF8-B899-35ED169DA216}" srcOrd="1" destOrd="0" presId="urn:microsoft.com/office/officeart/2005/8/layout/list1"/>
    <dgm:cxn modelId="{EDC41EE4-430F-41C5-8C1F-AC1649AB4844}" type="presParOf" srcId="{88A033FC-90E8-450A-9660-7C56FE44CF4B}" destId="{A4936A2D-4572-425F-9AAC-9798097747DD}" srcOrd="5" destOrd="0" presId="urn:microsoft.com/office/officeart/2005/8/layout/list1"/>
    <dgm:cxn modelId="{FB153B08-A79B-48D9-B3F5-C99BA326486E}" type="presParOf" srcId="{88A033FC-90E8-450A-9660-7C56FE44CF4B}" destId="{92C0B756-05A6-4040-AC91-4730345F51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1377" y="765242"/>
          <a:ext cx="1736228" cy="243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35363" bIns="330200" numCol="1" spcCol="1270" rtlCol="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Вхід</a:t>
          </a:r>
          <a:r>
            <a:rPr lang="ru-RU" sz="16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 до </a:t>
          </a:r>
          <a:r>
            <a:rPr lang="ru-RU" sz="16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Навчального</a:t>
          </a:r>
          <a:r>
            <a:rPr lang="ru-RU" sz="16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 порталу МДУ</a:t>
          </a:r>
          <a:endParaRPr lang="ru-RU" sz="1600" kern="1200" noProof="0" dirty="0">
            <a:latin typeface="Calibri" panose="020F0502020204030204" pitchFamily="34" charset="0"/>
          </a:endParaRPr>
        </a:p>
      </dsp:txBody>
      <dsp:txXfrm>
        <a:off x="1377" y="1688916"/>
        <a:ext cx="1736228" cy="1458432"/>
      </dsp:txXfrm>
    </dsp:sp>
    <dsp:sp modelId="{94E9EF1A-1D07-4210-9402-6C559E90358A}">
      <dsp:nvSpPr>
        <dsp:cNvPr id="0" name=""/>
        <dsp:cNvSpPr/>
      </dsp:nvSpPr>
      <dsp:spPr>
        <a:xfrm>
          <a:off x="504884" y="1008314"/>
          <a:ext cx="729216" cy="72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3" tIns="12700" rIns="56853" bIns="1270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noProof="0">
              <a:latin typeface="Calibri" panose="020F0502020204030204" pitchFamily="34" charset="0"/>
            </a:rPr>
            <a:t>1</a:t>
          </a:r>
          <a:endParaRPr lang="ru-RU" sz="3500" kern="1200" noProof="0" dirty="0">
            <a:latin typeface="Calibri" panose="020F0502020204030204" pitchFamily="34" charset="0"/>
          </a:endParaRPr>
        </a:p>
      </dsp:txBody>
      <dsp:txXfrm>
        <a:off x="504884" y="1008314"/>
        <a:ext cx="729216" cy="729216"/>
      </dsp:txXfrm>
    </dsp:sp>
    <dsp:sp modelId="{B9E74D06-8974-46A7-BDE8-CAC0846523DB}">
      <dsp:nvSpPr>
        <dsp:cNvPr id="0" name=""/>
        <dsp:cNvSpPr/>
      </dsp:nvSpPr>
      <dsp:spPr>
        <a:xfrm>
          <a:off x="1377" y="3195890"/>
          <a:ext cx="173622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1911229" y="765242"/>
          <a:ext cx="1736228" cy="243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35363" bIns="330200" numCol="1" spcCol="1270" rtlCol="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Навігація</a:t>
          </a:r>
          <a:r>
            <a:rPr lang="ru-RU" sz="16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 </a:t>
          </a:r>
          <a:r>
            <a:rPr lang="ru-RU" sz="16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сторінками</a:t>
          </a:r>
          <a:r>
            <a:rPr lang="ru-RU" sz="16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 </a:t>
          </a:r>
          <a:r>
            <a:rPr lang="ru-RU" sz="16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Навчального</a:t>
          </a:r>
          <a:r>
            <a:rPr lang="ru-RU" sz="16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 порталу МДУ </a:t>
          </a:r>
          <a:endParaRPr lang="ru-RU" sz="1600" kern="1200" noProof="0" dirty="0">
            <a:latin typeface="Calibri" panose="020F0502020204030204" pitchFamily="34" charset="0"/>
          </a:endParaRPr>
        </a:p>
      </dsp:txBody>
      <dsp:txXfrm>
        <a:off x="1911229" y="1688916"/>
        <a:ext cx="1736228" cy="1458432"/>
      </dsp:txXfrm>
    </dsp:sp>
    <dsp:sp modelId="{DAC041B6-6570-477A-B4C1-5CB7E0EFE0DC}">
      <dsp:nvSpPr>
        <dsp:cNvPr id="0" name=""/>
        <dsp:cNvSpPr/>
      </dsp:nvSpPr>
      <dsp:spPr>
        <a:xfrm>
          <a:off x="2414735" y="1008314"/>
          <a:ext cx="729216" cy="72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3" tIns="12700" rIns="56853" bIns="1270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noProof="0">
              <a:latin typeface="Calibri" panose="020F0502020204030204" pitchFamily="34" charset="0"/>
            </a:rPr>
            <a:t>2</a:t>
          </a:r>
          <a:endParaRPr lang="ru-RU" sz="3500" kern="1200" noProof="0" dirty="0">
            <a:latin typeface="Calibri" panose="020F0502020204030204" pitchFamily="34" charset="0"/>
          </a:endParaRPr>
        </a:p>
      </dsp:txBody>
      <dsp:txXfrm>
        <a:off x="2414735" y="1008314"/>
        <a:ext cx="729216" cy="729216"/>
      </dsp:txXfrm>
    </dsp:sp>
    <dsp:sp modelId="{F8ADDB2A-2689-4ACF-8222-B372EB5C8D35}">
      <dsp:nvSpPr>
        <dsp:cNvPr id="0" name=""/>
        <dsp:cNvSpPr/>
      </dsp:nvSpPr>
      <dsp:spPr>
        <a:xfrm>
          <a:off x="1911229" y="3195890"/>
          <a:ext cx="173622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2312D-4C1A-4DD7-BE60-02C76634E40A}">
      <dsp:nvSpPr>
        <dsp:cNvPr id="0" name=""/>
        <dsp:cNvSpPr/>
      </dsp:nvSpPr>
      <dsp:spPr>
        <a:xfrm>
          <a:off x="3821081" y="765242"/>
          <a:ext cx="1736228" cy="243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35363" bIns="33020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Перехід</a:t>
          </a: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 до курсу</a:t>
          </a:r>
          <a:endParaRPr lang="ru-RU" sz="1800" kern="1200" noProof="0" dirty="0">
            <a:latin typeface="Calibri" panose="020F0502020204030204" pitchFamily="34" charset="0"/>
          </a:endParaRPr>
        </a:p>
      </dsp:txBody>
      <dsp:txXfrm>
        <a:off x="3821081" y="1688916"/>
        <a:ext cx="1736228" cy="1458432"/>
      </dsp:txXfrm>
    </dsp:sp>
    <dsp:sp modelId="{29BA3AB6-7F82-43F9-B502-7C7236479222}">
      <dsp:nvSpPr>
        <dsp:cNvPr id="0" name=""/>
        <dsp:cNvSpPr/>
      </dsp:nvSpPr>
      <dsp:spPr>
        <a:xfrm>
          <a:off x="4324587" y="1008314"/>
          <a:ext cx="729216" cy="72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3" tIns="12700" rIns="56853" bIns="12700" numCol="1" spcCol="1270" rtlCol="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3</a:t>
          </a:r>
        </a:p>
      </dsp:txBody>
      <dsp:txXfrm>
        <a:off x="4324587" y="1008314"/>
        <a:ext cx="729216" cy="729216"/>
      </dsp:txXfrm>
    </dsp:sp>
    <dsp:sp modelId="{530D2299-F87B-4FE3-B282-A5D85AC99755}">
      <dsp:nvSpPr>
        <dsp:cNvPr id="0" name=""/>
        <dsp:cNvSpPr/>
      </dsp:nvSpPr>
      <dsp:spPr>
        <a:xfrm>
          <a:off x="3821081" y="3195890"/>
          <a:ext cx="173622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5730932" y="765242"/>
          <a:ext cx="1736228" cy="243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35363" bIns="330200" numCol="1" spcCol="1270" rtlCol="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Налаштування та додавання елементів курсу</a:t>
          </a:r>
          <a:endParaRPr lang="ru-RU" sz="1600" kern="1200" noProof="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sp:txBody>
      <dsp:txXfrm>
        <a:off x="5730932" y="1688916"/>
        <a:ext cx="1736228" cy="1458432"/>
      </dsp:txXfrm>
    </dsp:sp>
    <dsp:sp modelId="{82EE2C17-F664-4616-8F76-97637F08E124}">
      <dsp:nvSpPr>
        <dsp:cNvPr id="0" name=""/>
        <dsp:cNvSpPr/>
      </dsp:nvSpPr>
      <dsp:spPr>
        <a:xfrm>
          <a:off x="6234439" y="1008314"/>
          <a:ext cx="729216" cy="72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3" tIns="12700" rIns="56853" bIns="1270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noProof="0">
              <a:latin typeface="Calibri" panose="020F0502020204030204" pitchFamily="34" charset="0"/>
            </a:rPr>
            <a:t>4</a:t>
          </a:r>
          <a:endParaRPr lang="ru-RU" sz="3500" kern="1200" noProof="0" dirty="0">
            <a:latin typeface="Calibri" panose="020F0502020204030204" pitchFamily="34" charset="0"/>
          </a:endParaRPr>
        </a:p>
      </dsp:txBody>
      <dsp:txXfrm>
        <a:off x="6234439" y="1008314"/>
        <a:ext cx="729216" cy="729216"/>
      </dsp:txXfrm>
    </dsp:sp>
    <dsp:sp modelId="{96383FDE-483E-4E6D-B151-4FC41C065094}">
      <dsp:nvSpPr>
        <dsp:cNvPr id="0" name=""/>
        <dsp:cNvSpPr/>
      </dsp:nvSpPr>
      <dsp:spPr>
        <a:xfrm>
          <a:off x="5730932" y="3195890"/>
          <a:ext cx="173622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C8228-C2D6-4E41-897C-57AF2B3410CA}">
      <dsp:nvSpPr>
        <dsp:cNvPr id="0" name=""/>
        <dsp:cNvSpPr/>
      </dsp:nvSpPr>
      <dsp:spPr>
        <a:xfrm>
          <a:off x="7640784" y="765242"/>
          <a:ext cx="1736228" cy="243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363" tIns="330200" rIns="135363" bIns="330200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Журнал </a:t>
          </a:r>
          <a:r>
            <a:rPr lang="ru-RU" sz="18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оцінок</a:t>
          </a: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 та </a:t>
          </a:r>
          <a:r>
            <a:rPr lang="ru-RU" sz="18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його</a:t>
          </a: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 </a:t>
          </a:r>
          <a:r>
            <a:rPr lang="ru-RU" sz="18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налаштування</a:t>
          </a:r>
          <a:endParaRPr lang="ru-RU" sz="1800" kern="1200" noProof="0" dirty="0">
            <a:latin typeface="Calibri" panose="020F0502020204030204" pitchFamily="34" charset="0"/>
          </a:endParaRPr>
        </a:p>
      </dsp:txBody>
      <dsp:txXfrm>
        <a:off x="7640784" y="1688916"/>
        <a:ext cx="1736228" cy="1458432"/>
      </dsp:txXfrm>
    </dsp:sp>
    <dsp:sp modelId="{0551E06B-4C91-440D-866C-838A6E60BA8C}">
      <dsp:nvSpPr>
        <dsp:cNvPr id="0" name=""/>
        <dsp:cNvSpPr/>
      </dsp:nvSpPr>
      <dsp:spPr>
        <a:xfrm>
          <a:off x="8144290" y="1008314"/>
          <a:ext cx="729216" cy="729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3" tIns="12700" rIns="56853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5</a:t>
          </a:r>
        </a:p>
      </dsp:txBody>
      <dsp:txXfrm>
        <a:off x="8251081" y="1115105"/>
        <a:ext cx="515634" cy="515634"/>
      </dsp:txXfrm>
    </dsp:sp>
    <dsp:sp modelId="{2592D9BF-4F69-40D0-AC77-A708FB31E314}">
      <dsp:nvSpPr>
        <dsp:cNvPr id="0" name=""/>
        <dsp:cNvSpPr/>
      </dsp:nvSpPr>
      <dsp:spPr>
        <a:xfrm>
          <a:off x="7640784" y="3195890"/>
          <a:ext cx="173622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550636" y="765242"/>
          <a:ext cx="1736228" cy="243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35363" bIns="33020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Реєстрація</a:t>
          </a: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 </a:t>
          </a:r>
          <a:r>
            <a:rPr lang="ru-RU" sz="1800" kern="1200" noProof="0" dirty="0" err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слухачів</a:t>
          </a:r>
          <a:r>
            <a:rPr lang="ru-RU" sz="1800" kern="1200" noProof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hlinkClick xmlns:r="http://schemas.openxmlformats.org/officeDocument/2006/relationships" r:id=""/>
            </a:rPr>
            <a:t> на курс</a:t>
          </a:r>
          <a:endParaRPr lang="ru-RU" sz="1800" kern="1200" noProof="0" dirty="0">
            <a:latin typeface="Calibri" panose="020F0502020204030204" pitchFamily="34" charset="0"/>
          </a:endParaRPr>
        </a:p>
      </dsp:txBody>
      <dsp:txXfrm>
        <a:off x="9550636" y="1688916"/>
        <a:ext cx="1736228" cy="1458432"/>
      </dsp:txXfrm>
    </dsp:sp>
    <dsp:sp modelId="{FEC87D35-FF68-4830-9865-7026502B7734}">
      <dsp:nvSpPr>
        <dsp:cNvPr id="0" name=""/>
        <dsp:cNvSpPr/>
      </dsp:nvSpPr>
      <dsp:spPr>
        <a:xfrm>
          <a:off x="10054142" y="1008314"/>
          <a:ext cx="729216" cy="72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3" tIns="12700" rIns="56853" bIns="1270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noProof="0">
              <a:latin typeface="Calibri" panose="020F0502020204030204" pitchFamily="34" charset="0"/>
            </a:rPr>
            <a:t>6</a:t>
          </a:r>
          <a:endParaRPr lang="ru-RU" sz="3500" kern="1200" noProof="0" dirty="0">
            <a:latin typeface="Calibri" panose="020F0502020204030204" pitchFamily="34" charset="0"/>
          </a:endParaRPr>
        </a:p>
      </dsp:txBody>
      <dsp:txXfrm>
        <a:off x="10054142" y="1008314"/>
        <a:ext cx="729216" cy="729216"/>
      </dsp:txXfrm>
    </dsp:sp>
    <dsp:sp modelId="{F57AF353-CCB4-4030-9EEE-1DC7B4B0CC7D}">
      <dsp:nvSpPr>
        <dsp:cNvPr id="0" name=""/>
        <dsp:cNvSpPr/>
      </dsp:nvSpPr>
      <dsp:spPr>
        <a:xfrm>
          <a:off x="9550636" y="3195890"/>
          <a:ext cx="173622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592577"/>
          <a:ext cx="3690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65033" y="1323"/>
          <a:ext cx="3512695" cy="1176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Calibri" panose="020F0502020204030204" pitchFamily="34" charset="0"/>
            </a:rPr>
            <a:t>Крок 1. Обрати курс- </a:t>
          </a:r>
          <a:r>
            <a:rPr lang="ru-RU" sz="2000" kern="1200" noProof="0" dirty="0" err="1">
              <a:latin typeface="Calibri" panose="020F0502020204030204" pitchFamily="34" charset="0"/>
            </a:rPr>
            <a:t>натиснути</a:t>
          </a:r>
          <a:r>
            <a:rPr lang="ru-RU" sz="2000" kern="1200" noProof="0" dirty="0">
              <a:latin typeface="Calibri" panose="020F0502020204030204" pitchFamily="34" charset="0"/>
            </a:rPr>
            <a:t> на </a:t>
          </a:r>
          <a:r>
            <a:rPr lang="ru-RU" sz="2000" kern="1200" noProof="0" dirty="0" err="1">
              <a:latin typeface="Calibri" panose="020F0502020204030204" pitchFamily="34" charset="0"/>
            </a:rPr>
            <a:t>назву</a:t>
          </a:r>
          <a:r>
            <a:rPr lang="ru-RU" sz="2000" kern="1200" noProof="0" dirty="0">
              <a:latin typeface="Calibri" panose="020F0502020204030204" pitchFamily="34" charset="0"/>
            </a:rPr>
            <a:t> курсу в </a:t>
          </a:r>
          <a:r>
            <a:rPr lang="ru-RU" sz="2000" kern="1200" noProof="0" dirty="0" err="1">
              <a:latin typeface="Calibri" panose="020F0502020204030204" pitchFamily="34" charset="0"/>
            </a:rPr>
            <a:t>лівій</a:t>
          </a:r>
          <a:r>
            <a:rPr lang="ru-RU" sz="2000" kern="1200" noProof="0" dirty="0">
              <a:latin typeface="Calibri" panose="020F0502020204030204" pitchFamily="34" charset="0"/>
            </a:rPr>
            <a:t> </a:t>
          </a:r>
          <a:r>
            <a:rPr lang="ru-RU" sz="2000" kern="1200" noProof="0" dirty="0" err="1">
              <a:latin typeface="Calibri" panose="020F0502020204030204" pitchFamily="34" charset="0"/>
            </a:rPr>
            <a:t>частині</a:t>
          </a:r>
          <a:r>
            <a:rPr lang="ru-RU" sz="2000" kern="1200" noProof="0" dirty="0">
              <a:latin typeface="Calibri" panose="020F0502020204030204" pitchFamily="34" charset="0"/>
            </a:rPr>
            <a:t> </a:t>
          </a:r>
          <a:r>
            <a:rPr lang="ru-RU" sz="2000" kern="1200" noProof="0" dirty="0" err="1">
              <a:latin typeface="Calibri" panose="020F0502020204030204" pitchFamily="34" charset="0"/>
            </a:rPr>
            <a:t>екрану</a:t>
          </a:r>
          <a:r>
            <a:rPr lang="ru-RU" sz="2000" kern="1200" noProof="0" dirty="0">
              <a:latin typeface="Calibri" panose="020F0502020204030204" pitchFamily="34" charset="0"/>
            </a:rPr>
            <a:t> в меню «</a:t>
          </a:r>
          <a:r>
            <a:rPr lang="ru-RU" sz="2000" kern="1200" noProof="0" dirty="0" err="1">
              <a:latin typeface="Calibri" panose="020F0502020204030204" pitchFamily="34" charset="0"/>
            </a:rPr>
            <a:t>Навігація</a:t>
          </a:r>
          <a:r>
            <a:rPr lang="ru-RU" sz="2000" kern="1200" noProof="0" dirty="0">
              <a:latin typeface="Calibri" panose="020F0502020204030204" pitchFamily="34" charset="0"/>
            </a:rPr>
            <a:t>»</a:t>
          </a:r>
        </a:p>
      </dsp:txBody>
      <dsp:txXfrm>
        <a:off x="65033" y="1323"/>
        <a:ext cx="3512695" cy="1176503"/>
      </dsp:txXfrm>
    </dsp:sp>
    <dsp:sp modelId="{92C0B756-05A6-4040-AC91-4730345F5191}">
      <dsp:nvSpPr>
        <dsp:cNvPr id="0" name=""/>
        <dsp:cNvSpPr/>
      </dsp:nvSpPr>
      <dsp:spPr>
        <a:xfrm>
          <a:off x="0" y="2988424"/>
          <a:ext cx="3690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100056" y="1919832"/>
          <a:ext cx="3505585" cy="1746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0" dirty="0">
              <a:latin typeface="Calibri" panose="020F0502020204030204" pitchFamily="34" charset="0"/>
            </a:rPr>
            <a:t>Крок 2. </a:t>
          </a:r>
          <a:r>
            <a:rPr lang="ru-RU" sz="1600" kern="1200" noProof="0" dirty="0" err="1">
              <a:latin typeface="Calibri" panose="020F0502020204030204" pitchFamily="34" charset="0"/>
            </a:rPr>
            <a:t>Після</a:t>
          </a:r>
          <a:r>
            <a:rPr lang="ru-RU" sz="1600" kern="1200" noProof="0" dirty="0">
              <a:latin typeface="Calibri" panose="020F0502020204030204" pitchFamily="34" charset="0"/>
            </a:rPr>
            <a:t> заходу в курс, меню «</a:t>
          </a:r>
          <a:r>
            <a:rPr lang="ru-RU" sz="1600" kern="1200" noProof="0" dirty="0" err="1">
              <a:latin typeface="Calibri" panose="020F0502020204030204" pitchFamily="34" charset="0"/>
            </a:rPr>
            <a:t>Навігація</a:t>
          </a:r>
          <a:r>
            <a:rPr lang="ru-RU" sz="1600" kern="1200" noProof="0" dirty="0">
              <a:latin typeface="Calibri" panose="020F0502020204030204" pitchFamily="34" charset="0"/>
            </a:rPr>
            <a:t>» в </a:t>
          </a:r>
          <a:r>
            <a:rPr lang="ru-RU" sz="1600" kern="1200" noProof="0" dirty="0" err="1">
              <a:latin typeface="Calibri" panose="020F0502020204030204" pitchFamily="34" charset="0"/>
            </a:rPr>
            <a:t>лівій</a:t>
          </a:r>
          <a:r>
            <a:rPr lang="ru-RU" sz="1600" kern="1200" noProof="0" dirty="0">
              <a:latin typeface="Calibri" panose="020F0502020204030204" pitchFamily="34" charset="0"/>
            </a:rPr>
            <a:t> </a:t>
          </a:r>
          <a:r>
            <a:rPr lang="ru-RU" sz="1600" kern="1200" noProof="0" dirty="0" err="1">
              <a:latin typeface="Calibri" panose="020F0502020204030204" pitchFamily="34" charset="0"/>
            </a:rPr>
            <a:t>частині</a:t>
          </a:r>
          <a:r>
            <a:rPr lang="ru-RU" sz="1600" kern="1200" noProof="0" dirty="0">
              <a:latin typeface="Calibri" panose="020F0502020204030204" pitchFamily="34" charset="0"/>
            </a:rPr>
            <a:t> </a:t>
          </a:r>
          <a:r>
            <a:rPr lang="ru-RU" sz="1600" kern="1200" noProof="0" dirty="0" err="1">
              <a:latin typeface="Calibri" panose="020F0502020204030204" pitchFamily="34" charset="0"/>
            </a:rPr>
            <a:t>екрану</a:t>
          </a:r>
          <a:r>
            <a:rPr lang="ru-RU" sz="1600" kern="1200" noProof="0" dirty="0">
              <a:latin typeface="Calibri" panose="020F0502020204030204" pitchFamily="34" charset="0"/>
            </a:rPr>
            <a:t> буде </a:t>
          </a:r>
          <a:r>
            <a:rPr lang="ru-RU" sz="1600" kern="1200" noProof="0" dirty="0" err="1">
              <a:latin typeface="Calibri" panose="020F0502020204030204" pitchFamily="34" charset="0"/>
            </a:rPr>
            <a:t>відображати</a:t>
          </a:r>
          <a:r>
            <a:rPr lang="ru-RU" sz="1600" kern="1200" noProof="0" dirty="0">
              <a:latin typeface="Calibri" panose="020F0502020204030204" pitchFamily="34" charset="0"/>
            </a:rPr>
            <a:t> </a:t>
          </a:r>
          <a:r>
            <a:rPr lang="ru-RU" sz="1600" kern="1200" noProof="0" dirty="0" err="1">
              <a:latin typeface="Calibri" panose="020F0502020204030204" pitchFamily="34" charset="0"/>
            </a:rPr>
            <a:t>дані</a:t>
          </a:r>
          <a:r>
            <a:rPr lang="ru-RU" sz="1600" kern="1200" noProof="0" dirty="0">
              <a:latin typeface="Calibri" panose="020F0502020204030204" pitchFamily="34" charset="0"/>
            </a:rPr>
            <a:t> </a:t>
          </a:r>
          <a:r>
            <a:rPr lang="ru-RU" sz="1600" kern="1200" noProof="0" dirty="0" err="1">
              <a:latin typeface="Calibri" panose="020F0502020204030204" pitchFamily="34" charset="0"/>
            </a:rPr>
            <a:t>окремого</a:t>
          </a:r>
          <a:r>
            <a:rPr lang="ru-RU" sz="1600" kern="1200" noProof="0" dirty="0">
              <a:latin typeface="Calibri" panose="020F0502020204030204" pitchFamily="34" charset="0"/>
            </a:rPr>
            <a:t> курсу: </a:t>
          </a:r>
          <a:r>
            <a:rPr lang="ru-RU" sz="1600" kern="1200" noProof="0" dirty="0" err="1">
              <a:latin typeface="Calibri" panose="020F0502020204030204" pitchFamily="34" charset="0"/>
            </a:rPr>
            <a:t>Учасники</a:t>
          </a:r>
          <a:r>
            <a:rPr lang="ru-RU" sz="1600" kern="1200" noProof="0" dirty="0">
              <a:latin typeface="Calibri" panose="020F0502020204030204" pitchFamily="34" charset="0"/>
            </a:rPr>
            <a:t>, </a:t>
          </a:r>
          <a:r>
            <a:rPr lang="ru-RU" sz="1600" kern="1200" noProof="0" dirty="0" err="1">
              <a:latin typeface="Calibri" panose="020F0502020204030204" pitchFamily="34" charset="0"/>
            </a:rPr>
            <a:t>Відзнаки</a:t>
          </a:r>
          <a:r>
            <a:rPr lang="ru-RU" sz="1600" kern="1200" noProof="0" dirty="0">
              <a:latin typeface="Calibri" panose="020F0502020204030204" pitchFamily="34" charset="0"/>
            </a:rPr>
            <a:t>, </a:t>
          </a:r>
          <a:r>
            <a:rPr lang="ru-RU" sz="1600" kern="1200" noProof="0" dirty="0" err="1">
              <a:latin typeface="Calibri" panose="020F0502020204030204" pitchFamily="34" charset="0"/>
            </a:rPr>
            <a:t>Компетентності</a:t>
          </a:r>
          <a:r>
            <a:rPr lang="ru-RU" sz="1600" kern="1200" noProof="0" dirty="0">
              <a:latin typeface="Calibri" panose="020F0502020204030204" pitchFamily="34" charset="0"/>
            </a:rPr>
            <a:t>, Журнал </a:t>
          </a:r>
          <a:r>
            <a:rPr lang="ru-RU" sz="1600" kern="1200" noProof="0" dirty="0" err="1">
              <a:latin typeface="Calibri" panose="020F0502020204030204" pitchFamily="34" charset="0"/>
            </a:rPr>
            <a:t>оцінок</a:t>
          </a:r>
          <a:r>
            <a:rPr lang="ru-RU" sz="1600" kern="1200" noProof="0" dirty="0">
              <a:latin typeface="Calibri" panose="020F0502020204030204" pitchFamily="34" charset="0"/>
            </a:rPr>
            <a:t> та </a:t>
          </a:r>
          <a:r>
            <a:rPr lang="ru-RU" sz="1600" kern="1200" noProof="0" dirty="0" err="1">
              <a:latin typeface="Calibri" panose="020F0502020204030204" pitchFamily="34" charset="0"/>
            </a:rPr>
            <a:t>стандарті</a:t>
          </a:r>
          <a:r>
            <a:rPr lang="ru-RU" sz="1600" kern="1200" noProof="0" dirty="0">
              <a:latin typeface="Calibri" panose="020F0502020204030204" pitchFamily="34" charset="0"/>
            </a:rPr>
            <a:t> 10 Тем для </a:t>
          </a:r>
          <a:r>
            <a:rPr lang="ru-RU" sz="1600" kern="1200" noProof="0" dirty="0" err="1">
              <a:latin typeface="Calibri" panose="020F0502020204030204" pitchFamily="34" charset="0"/>
            </a:rPr>
            <a:t>редагування</a:t>
          </a:r>
          <a:endParaRPr lang="ru-RU" sz="1600" kern="1200" noProof="0" dirty="0">
            <a:latin typeface="Calibri" panose="020F0502020204030204" pitchFamily="34" charset="0"/>
          </a:endParaRPr>
        </a:p>
      </dsp:txBody>
      <dsp:txXfrm>
        <a:off x="100056" y="1919832"/>
        <a:ext cx="3505585" cy="1746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Нумерованный простой линей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Для отображения этапов процесса, показанного в круге, были добавлены автоматические числа. Текст уровней 1 и 2 отображается в прямоугольнике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E3E5E4-0AF4-4BF1-85B1-8554EA086B58}" type="datetime1">
              <a:rPr lang="ru-RU" smtClean="0"/>
              <a:t>29.04.2020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0885D5-D443-4228-8B2C-B9DF9A30D5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E29DC-1CAA-4809-84DF-5E57CBBDB07A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D2F9AB-3C90-481E-8C34-4F549BF455D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936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0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74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38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17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36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9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21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9256E4B2-C5B2-4E57-922B-A00429292D41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артинки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 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E0C2EEDD-9ADD-4ED4-9D01-7D1558F88A6A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 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A9FD8F81-5F5A-4AC1-A177-EB970179C6A6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 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622C3DB9-D94B-4810-8248-E779315418D3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ru-RU" noProof="0"/>
              <a:t>Образец текста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ru-RU" noProof="0"/>
              <a:t>Второй уровень</a:t>
            </a: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Лев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rtlCol="0" anchor="ctr" anchorCtr="0"/>
          <a:lstStyle>
            <a:lvl1pPr algn="ctr"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ru-RU" noProof="0"/>
              <a:t>Образец текста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ru-RU" noProof="0"/>
              <a:t>Второй уровень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Дата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C1675EE8-F5A2-4620-898F-19C09283EDAD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23" name="Номер слайда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4" name="Нижний колонтитул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rtlCol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44230703-4E2C-4FCC-BD6B-E29AF17691B1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A3C7124C-C149-4D6E-8776-D4AB9F2BB9EA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8C11A6C3-8D83-41DA-AB53-872536E17280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Заголовок 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2062852-43FA-44AC-B61A-5A425A0CBB32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pPr rtl="0"/>
            <a:r>
              <a:rPr lang="ru-RU" noProof="0" dirty="0"/>
              <a:t>Преподавать курс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59F479D-7533-4EEF-A06F-7CD2FE3DB90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248A3153-AFB4-44CE-A7B3-D84D7556DA69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38090AF3-5E02-4B30-8319-2F9350F40840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26EA4D30-E683-469C-9D96-E13926B30EFF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7627"/>
            <a:ext cx="2844799" cy="365125"/>
          </a:xfrm>
        </p:spPr>
        <p:txBody>
          <a:bodyPr rtlCol="0"/>
          <a:lstStyle/>
          <a:p>
            <a:pPr rtl="0"/>
            <a:fld id="{7944E105-CF98-4333-8743-B3D53D1FA3DC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7627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7627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C09B3DDB-6E4A-4BF5-81CF-A8FD2A6449B4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Заголовок 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6F156DA8-64A7-4D3F-9ACE-2F1DBCD8060D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 dirty="0"/>
              <a:t>Преподавать курс</a:t>
            </a:r>
          </a:p>
        </p:txBody>
      </p:sp>
      <p:sp>
        <p:nvSpPr>
          <p:cNvPr id="9" name="Заголовок 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C3400AE1-CB73-4034-A5B0-5F215C6F7103}" type="datetime1">
              <a:rPr lang="ru-RU" noProof="0" smtClean="0"/>
              <a:t>29.04.2020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 dirty="0"/>
              <a:t>Преподавать курс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moodle.mdu.in.ua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moodle.mdu.in.ua/mod/page/view.php?id=224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mdu.in.ua/mod/page/view.php?id=2240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Рисунок 3" descr="люди собрались вокруг чертежей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6782" y="457199"/>
            <a:ext cx="7588885" cy="589400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8275" y="1687"/>
            <a:ext cx="3202016" cy="4198288"/>
          </a:xfrm>
        </p:spPr>
        <p:txBody>
          <a:bodyPr rtlCol="0" anchor="ctr">
            <a:normAutofit/>
          </a:bodyPr>
          <a:lstStyle/>
          <a:p>
            <a:pPr rtl="0"/>
            <a:r>
              <a:rPr lang="ru-RU" dirty="0" err="1">
                <a:solidFill>
                  <a:srgbClr val="FFFFFF"/>
                </a:solidFill>
              </a:rPr>
              <a:t>Навчальний</a:t>
            </a:r>
            <a:r>
              <a:rPr lang="ru-RU" dirty="0">
                <a:solidFill>
                  <a:srgbClr val="FFFFFF"/>
                </a:solidFill>
              </a:rPr>
              <a:t> портал МДУ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rtlCol="0" anchor="ctr">
            <a:normAutofit/>
          </a:bodyPr>
          <a:lstStyle/>
          <a:p>
            <a:pPr rtl="0"/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Moodle.mdu.in.ua</a:t>
            </a:r>
            <a:endParaRPr lang="ru-RU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8E189FA-C265-475E-909F-341A4805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83" y="2872844"/>
            <a:ext cx="1767331" cy="140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ru-RU" smtClean="0"/>
              <a:pPr defTabSz="457200" rtl="0">
                <a:spcAft>
                  <a:spcPts val="600"/>
                </a:spcAft>
              </a:pPr>
              <a:t>10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dirty="0"/>
              <a:t>Журнал </a:t>
            </a:r>
            <a:r>
              <a:rPr lang="ru-RU" dirty="0" err="1"/>
              <a:t>оцінок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налаштування</a:t>
            </a: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D91063B7-2B2A-4B85-8737-09F751874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402" y="1223824"/>
            <a:ext cx="1997406" cy="19211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Внесення оцінок до журналу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бъект 9">
            <a:extLst>
              <a:ext uri="{FF2B5EF4-FFF2-40B4-BE49-F238E27FC236}">
                <a16:creationId xmlns:a16="http://schemas.microsoft.com/office/drawing/2014/main" id="{9C7A4061-841A-4EDD-A125-714D47F004D6}"/>
              </a:ext>
            </a:extLst>
          </p:cNvPr>
          <p:cNvSpPr txBox="1">
            <a:spLocks/>
          </p:cNvSpPr>
          <p:nvPr/>
        </p:nvSpPr>
        <p:spPr>
          <a:xfrm>
            <a:off x="433915" y="4179445"/>
            <a:ext cx="6627711" cy="2544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DD4968-63EC-4E28-B26F-7D2C2374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27" y="1223824"/>
            <a:ext cx="9279751" cy="316222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Объект 9">
            <a:extLst>
              <a:ext uri="{FF2B5EF4-FFF2-40B4-BE49-F238E27FC236}">
                <a16:creationId xmlns:a16="http://schemas.microsoft.com/office/drawing/2014/main" id="{A6222415-9A83-461E-B60E-0F6221B6302E}"/>
              </a:ext>
            </a:extLst>
          </p:cNvPr>
          <p:cNvSpPr txBox="1">
            <a:spLocks/>
          </p:cNvSpPr>
          <p:nvPr/>
        </p:nvSpPr>
        <p:spPr>
          <a:xfrm>
            <a:off x="527402" y="4502783"/>
            <a:ext cx="11434076" cy="192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Для внесення оцінок необхідно натиснути у пусте поле для введення оцінки, </a:t>
            </a:r>
            <a:r>
              <a:rPr lang="uk-UA" dirty="0" err="1"/>
              <a:t>внести</a:t>
            </a:r>
            <a:r>
              <a:rPr lang="uk-UA" dirty="0"/>
              <a:t> бали та натиснути </a:t>
            </a:r>
            <a:r>
              <a:rPr lang="en-US" b="1" dirty="0"/>
              <a:t>Enter</a:t>
            </a:r>
          </a:p>
          <a:p>
            <a:r>
              <a:rPr lang="uk-UA" dirty="0"/>
              <a:t>Сума балів за всі додані елементи оцінювання буде відображатися у колонці </a:t>
            </a:r>
            <a:r>
              <a:rPr lang="uk-UA" b="1" dirty="0"/>
              <a:t>«Загальне за курс»</a:t>
            </a:r>
            <a:endParaRPr lang="ru-RU" b="1" dirty="0"/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 </a:t>
            </a:r>
            <a:r>
              <a:rPr lang="ru-RU" dirty="0" err="1"/>
              <a:t>налаштування</a:t>
            </a:r>
            <a:r>
              <a:rPr lang="ru-RU" dirty="0"/>
              <a:t> рекомендовано не </a:t>
            </a:r>
            <a:r>
              <a:rPr lang="ru-RU" dirty="0" err="1"/>
              <a:t>вмикати</a:t>
            </a:r>
            <a:r>
              <a:rPr lang="ru-RU" dirty="0"/>
              <a:t> без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з </a:t>
            </a:r>
            <a:r>
              <a:rPr lang="ru-RU" dirty="0" err="1"/>
              <a:t>працівниками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з </a:t>
            </a:r>
            <a:r>
              <a:rPr lang="ru-RU" dirty="0" err="1"/>
              <a:t>розвитку</a:t>
            </a:r>
            <a:r>
              <a:rPr lang="ru-RU" dirty="0"/>
              <a:t> ДН та АСУ</a:t>
            </a:r>
            <a:endParaRPr lang="uk-UA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BD0EEA9-A05E-4353-8301-5F1B40215ADE}"/>
              </a:ext>
            </a:extLst>
          </p:cNvPr>
          <p:cNvSpPr/>
          <p:nvPr/>
        </p:nvSpPr>
        <p:spPr>
          <a:xfrm>
            <a:off x="10527126" y="3872367"/>
            <a:ext cx="672439" cy="297756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56CBE5E-8A34-4116-9C1C-2157957DD19A}"/>
              </a:ext>
            </a:extLst>
          </p:cNvPr>
          <p:cNvSpPr/>
          <p:nvPr/>
        </p:nvSpPr>
        <p:spPr>
          <a:xfrm>
            <a:off x="11244302" y="3881607"/>
            <a:ext cx="672439" cy="297756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ижний колонтитул 3">
            <a:extLst>
              <a:ext uri="{FF2B5EF4-FFF2-40B4-BE49-F238E27FC236}">
                <a16:creationId xmlns:a16="http://schemas.microsoft.com/office/drawing/2014/main" id="{106FFFA1-E895-4016-A488-63132EFC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125" y="6564689"/>
            <a:ext cx="89443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Навчальна лабораторія з розвитку дистанційного навчання та автоматизованих систем 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95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Женщина с карандашом">
            <a:extLst>
              <a:ext uri="{FF2B5EF4-FFF2-40B4-BE49-F238E27FC236}">
                <a16:creationId xmlns:a16="http://schemas.microsoft.com/office/drawing/2014/main" id="{70DBF7FC-769A-4F7C-86D9-921C2CEAF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34275" cy="6858000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19" y="6406317"/>
            <a:ext cx="6818262" cy="365125"/>
          </a:xfrm>
        </p:spPr>
        <p:txBody>
          <a:bodyPr rtlCol="0"/>
          <a:lstStyle/>
          <a:p>
            <a:pPr rtl="0"/>
            <a:r>
              <a:rPr lang="ru-RU" dirty="0"/>
              <a:t>Преподавать курс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B7E12A-8BF8-4D3D-842F-D070248D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869" y="587507"/>
            <a:ext cx="4348526" cy="1602444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 anchor="ctr"/>
          <a:lstStyle/>
          <a:p>
            <a:r>
              <a:rPr lang="uk-UA" dirty="0"/>
              <a:t>Зарахування слухачів на курс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5227" y="2280944"/>
            <a:ext cx="4348526" cy="4417365"/>
          </a:xfrm>
        </p:spPr>
        <p:txBody>
          <a:bodyPr rtlCol="0">
            <a:normAutofit lnSpcReduction="10000"/>
          </a:bodyPr>
          <a:lstStyle/>
          <a:p>
            <a:pPr algn="just" rtl="0"/>
            <a:endParaRPr lang="uk-UA" dirty="0"/>
          </a:p>
          <a:p>
            <a:pPr algn="just" rtl="0"/>
            <a:r>
              <a:rPr lang="uk-UA" b="1" u="sng" dirty="0"/>
              <a:t>Крок 1: </a:t>
            </a:r>
            <a:r>
              <a:rPr lang="uk-UA" dirty="0"/>
              <a:t>Натиснути кнопку </a:t>
            </a:r>
            <a:r>
              <a:rPr lang="uk-UA" b="1" dirty="0"/>
              <a:t>«Учасники» </a:t>
            </a:r>
            <a:r>
              <a:rPr lang="uk-UA" dirty="0"/>
              <a:t>в лівому меню Навігація;</a:t>
            </a:r>
            <a:endParaRPr lang="ru-RU" dirty="0"/>
          </a:p>
          <a:p>
            <a:pPr algn="just" rtl="0"/>
            <a:r>
              <a:rPr lang="ru-RU" b="1" u="sng" dirty="0"/>
              <a:t>Крок 2:</a:t>
            </a:r>
            <a:r>
              <a:rPr lang="ru-RU" dirty="0"/>
              <a:t>Для </a:t>
            </a:r>
            <a:r>
              <a:rPr lang="ru-RU" dirty="0" err="1"/>
              <a:t>зарахування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натиснтіть</a:t>
            </a:r>
            <a:r>
              <a:rPr lang="ru-RU" dirty="0"/>
              <a:t> кнопку </a:t>
            </a:r>
            <a:r>
              <a:rPr lang="ru-RU" b="1" dirty="0"/>
              <a:t>«</a:t>
            </a:r>
            <a:r>
              <a:rPr lang="ru-RU" b="1" dirty="0" err="1"/>
              <a:t>Зарахувати</a:t>
            </a:r>
            <a:r>
              <a:rPr lang="ru-RU" b="1" dirty="0"/>
              <a:t> </a:t>
            </a:r>
            <a:r>
              <a:rPr lang="ru-RU" b="1" dirty="0" err="1"/>
              <a:t>користувачів</a:t>
            </a:r>
            <a:r>
              <a:rPr lang="ru-RU" b="1" dirty="0"/>
              <a:t>» </a:t>
            </a:r>
            <a:r>
              <a:rPr lang="ru-RU" dirty="0"/>
              <a:t>у правому </a:t>
            </a:r>
            <a:r>
              <a:rPr lang="ru-RU" dirty="0" err="1"/>
              <a:t>верхньому</a:t>
            </a:r>
            <a:r>
              <a:rPr lang="ru-RU" dirty="0"/>
              <a:t> кутку </a:t>
            </a:r>
            <a:r>
              <a:rPr lang="ru-RU" dirty="0" err="1"/>
              <a:t>сторінки</a:t>
            </a:r>
            <a:r>
              <a:rPr lang="ru-RU" dirty="0"/>
              <a:t>;</a:t>
            </a:r>
            <a:endParaRPr lang="uk-UA" dirty="0"/>
          </a:p>
          <a:p>
            <a:pPr algn="just" rtl="0"/>
            <a:r>
              <a:rPr lang="uk-UA" b="1" u="sng" dirty="0"/>
              <a:t>Крок 3</a:t>
            </a:r>
            <a:r>
              <a:rPr lang="uk-UA" dirty="0"/>
              <a:t>: Для зарахування учасників курсу: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b="1" dirty="0"/>
              <a:t>Пункт 1. </a:t>
            </a:r>
            <a:r>
              <a:rPr lang="uk-UA" dirty="0"/>
              <a:t>зарахування студентів по одному (вводите прізвище або </a:t>
            </a:r>
            <a:r>
              <a:rPr lang="uk-UA" dirty="0" err="1"/>
              <a:t>ім</a:t>
            </a:r>
            <a:r>
              <a:rPr lang="en-US" dirty="0"/>
              <a:t>’</a:t>
            </a:r>
            <a:r>
              <a:rPr lang="uk-UA" dirty="0"/>
              <a:t>я, натискаєте на необхідне прізвище та </a:t>
            </a:r>
            <a:r>
              <a:rPr lang="uk-UA" dirty="0" err="1"/>
              <a:t>тисните</a:t>
            </a:r>
            <a:r>
              <a:rPr lang="uk-UA" dirty="0"/>
              <a:t> на синю кнопку)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b="1" dirty="0"/>
              <a:t>Пункт 2. </a:t>
            </a:r>
            <a:r>
              <a:rPr lang="uk-UA" dirty="0"/>
              <a:t>Зарахування гуртом (вводите шифр спеціальності та натискаєте на необхідний гурт із </a:t>
            </a:r>
            <a:r>
              <a:rPr lang="uk-UA" dirty="0" err="1"/>
              <a:t>випадаючого</a:t>
            </a:r>
            <a:r>
              <a:rPr lang="uk-UA" dirty="0"/>
              <a:t> меню та </a:t>
            </a:r>
            <a:r>
              <a:rPr lang="uk-UA" dirty="0" err="1"/>
              <a:t>тисните</a:t>
            </a:r>
            <a:r>
              <a:rPr lang="uk-UA" dirty="0"/>
              <a:t> на синю кнопку) АЛЕ! Не </a:t>
            </a:r>
            <a:r>
              <a:rPr lang="uk-UA" dirty="0" err="1"/>
              <a:t>взавжди</a:t>
            </a:r>
            <a:r>
              <a:rPr lang="uk-UA" dirty="0"/>
              <a:t> всі студенти знаходяться у гуртах, необхідно звірити зі списком.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endParaRPr lang="uk-UA" dirty="0"/>
          </a:p>
          <a:p>
            <a:pPr algn="just" rtl="0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4F3030-AC0D-47D3-8F86-EE2CDA00B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7" y="186020"/>
            <a:ext cx="2777871" cy="299677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787103-5D76-4F26-A4C1-BC02947A83F9}"/>
              </a:ext>
            </a:extLst>
          </p:cNvPr>
          <p:cNvSpPr/>
          <p:nvPr/>
        </p:nvSpPr>
        <p:spPr>
          <a:xfrm>
            <a:off x="734373" y="53209"/>
            <a:ext cx="1644384" cy="291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Крок 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0C97A3A-06DC-4F60-8334-9F13AC26DA15}"/>
              </a:ext>
            </a:extLst>
          </p:cNvPr>
          <p:cNvSpPr/>
          <p:nvPr/>
        </p:nvSpPr>
        <p:spPr>
          <a:xfrm>
            <a:off x="206385" y="1821116"/>
            <a:ext cx="1737676" cy="1690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7CA021-1BCD-4883-8795-81FACDFB8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255" y="406601"/>
            <a:ext cx="4658157" cy="275507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C57379-1BAC-4E2B-B05B-7011F63C3CE8}"/>
              </a:ext>
            </a:extLst>
          </p:cNvPr>
          <p:cNvSpPr/>
          <p:nvPr/>
        </p:nvSpPr>
        <p:spPr>
          <a:xfrm>
            <a:off x="4383004" y="260604"/>
            <a:ext cx="1644384" cy="291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Крок 2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F6818A3-40FA-454E-A605-6CA2BF66125B}"/>
              </a:ext>
            </a:extLst>
          </p:cNvPr>
          <p:cNvSpPr/>
          <p:nvPr/>
        </p:nvSpPr>
        <p:spPr>
          <a:xfrm>
            <a:off x="6542671" y="597010"/>
            <a:ext cx="1089851" cy="225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63A5120-8C8F-45F9-A69A-8056D857C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997" y="3974580"/>
            <a:ext cx="4540003" cy="27470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C677B8A-859B-4A8F-A3B7-C731ABE6C19E}"/>
              </a:ext>
            </a:extLst>
          </p:cNvPr>
          <p:cNvSpPr/>
          <p:nvPr/>
        </p:nvSpPr>
        <p:spPr>
          <a:xfrm>
            <a:off x="2944945" y="3828583"/>
            <a:ext cx="1644384" cy="291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Крок 3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8C5DA2B-E87B-49F3-99A4-3E0A0B9C430D}"/>
              </a:ext>
            </a:extLst>
          </p:cNvPr>
          <p:cNvSpPr/>
          <p:nvPr/>
        </p:nvSpPr>
        <p:spPr>
          <a:xfrm>
            <a:off x="2677286" y="4900168"/>
            <a:ext cx="1456724" cy="2919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F5661467-B4E4-4A74-B252-B828B39E6DAC}"/>
              </a:ext>
            </a:extLst>
          </p:cNvPr>
          <p:cNvSpPr/>
          <p:nvPr/>
        </p:nvSpPr>
        <p:spPr>
          <a:xfrm>
            <a:off x="2378757" y="5480761"/>
            <a:ext cx="1832093" cy="225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BC15883-7634-477E-9348-03BCB8FE2423}"/>
              </a:ext>
            </a:extLst>
          </p:cNvPr>
          <p:cNvSpPr/>
          <p:nvPr/>
        </p:nvSpPr>
        <p:spPr>
          <a:xfrm>
            <a:off x="4016390" y="6406317"/>
            <a:ext cx="1456724" cy="2919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E3C24F-0281-47E3-B345-EB980FC79AC2}"/>
              </a:ext>
            </a:extLst>
          </p:cNvPr>
          <p:cNvSpPr/>
          <p:nvPr/>
        </p:nvSpPr>
        <p:spPr>
          <a:xfrm>
            <a:off x="4198965" y="4940808"/>
            <a:ext cx="1122023" cy="225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Пункт 1.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08BFE0-BDE8-41E3-8C81-DF2EDC166AC5}"/>
              </a:ext>
            </a:extLst>
          </p:cNvPr>
          <p:cNvSpPr/>
          <p:nvPr/>
        </p:nvSpPr>
        <p:spPr>
          <a:xfrm>
            <a:off x="4253447" y="5480776"/>
            <a:ext cx="1133202" cy="225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Пункт 2.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2BD5CD-FE0A-435A-88F4-C8597945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2B8B63-820C-4F4B-9D8C-FA499201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A58F096-46A3-4EB4-950C-04CC7361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600" dirty="0"/>
              <a:t>Ви </a:t>
            </a:r>
            <a:r>
              <a:rPr lang="ru-RU" sz="1600" dirty="0" err="1"/>
              <a:t>завжди</a:t>
            </a:r>
            <a:r>
              <a:rPr lang="ru-RU" sz="1600" dirty="0"/>
              <a:t> можете </a:t>
            </a:r>
            <a:r>
              <a:rPr lang="ru-RU" sz="1600" dirty="0" err="1"/>
              <a:t>отримати</a:t>
            </a:r>
            <a:r>
              <a:rPr lang="ru-RU" sz="1600" dirty="0"/>
              <a:t> </a:t>
            </a:r>
            <a:r>
              <a:rPr lang="ru-RU" sz="1600" dirty="0" err="1"/>
              <a:t>консультацію</a:t>
            </a:r>
            <a:r>
              <a:rPr lang="ru-RU" sz="1600" dirty="0"/>
              <a:t> у </a:t>
            </a:r>
            <a:r>
              <a:rPr lang="ru-RU" sz="1600" dirty="0" err="1"/>
              <a:t>співробітників</a:t>
            </a:r>
            <a:r>
              <a:rPr lang="ru-RU" sz="1600" dirty="0"/>
              <a:t> </a:t>
            </a:r>
            <a:r>
              <a:rPr lang="ru-RU" sz="1600" dirty="0" err="1"/>
              <a:t>Навчальної</a:t>
            </a:r>
            <a:r>
              <a:rPr lang="ru-RU" sz="1600" dirty="0"/>
              <a:t> </a:t>
            </a:r>
            <a:r>
              <a:rPr lang="ru-RU" sz="1600" dirty="0" err="1"/>
              <a:t>лабораторії</a:t>
            </a:r>
            <a:r>
              <a:rPr lang="ru-RU" sz="1600" dirty="0"/>
              <a:t> з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дистанційного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 та </a:t>
            </a:r>
            <a:r>
              <a:rPr lang="ru-RU" sz="1600" dirty="0" err="1"/>
              <a:t>автоматизованих</a:t>
            </a:r>
            <a:r>
              <a:rPr lang="ru-RU" sz="1600" dirty="0"/>
              <a:t> систем </a:t>
            </a:r>
            <a:r>
              <a:rPr lang="ru-RU" sz="1600" dirty="0" err="1"/>
              <a:t>управління</a:t>
            </a:r>
            <a:r>
              <a:rPr lang="ru-RU" sz="1600" dirty="0"/>
              <a:t>  за </a:t>
            </a:r>
            <a:r>
              <a:rPr lang="ru-RU" sz="1600" dirty="0" err="1"/>
              <a:t>електронною</a:t>
            </a:r>
            <a:r>
              <a:rPr lang="ru-RU" sz="1600" dirty="0"/>
              <a:t> </a:t>
            </a:r>
            <a:r>
              <a:rPr lang="ru-RU" sz="1600" dirty="0" err="1"/>
              <a:t>адресою</a:t>
            </a:r>
            <a:r>
              <a:rPr lang="ru-RU" sz="1600" dirty="0"/>
              <a:t>: </a:t>
            </a:r>
            <a:r>
              <a:rPr lang="en-US" sz="1600" dirty="0"/>
              <a:t>distance@mdu.in.ua</a:t>
            </a:r>
            <a:endParaRPr lang="ru-RU" sz="1600" dirty="0"/>
          </a:p>
        </p:txBody>
      </p:sp>
      <p:pic>
        <p:nvPicPr>
          <p:cNvPr id="12" name="Рисунок 11" descr="Мужчины пишут ">
            <a:extLst>
              <a:ext uri="{FF2B5EF4-FFF2-40B4-BE49-F238E27FC236}">
                <a16:creationId xmlns:a16="http://schemas.microsoft.com/office/drawing/2014/main" id="{29E16458-0C9B-4162-8A08-7C0E3BE746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17" y="601351"/>
            <a:ext cx="11290859" cy="3554000"/>
          </a:xfrm>
        </p:spPr>
      </p:pic>
    </p:spTree>
    <p:extLst>
      <p:ext uri="{BB962C8B-B14F-4D97-AF65-F5344CB8AC3E}">
        <p14:creationId xmlns:p14="http://schemas.microsoft.com/office/powerpoint/2010/main" val="260801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Молодые женщины в библиотеке">
            <a:extLst>
              <a:ext uri="{FF2B5EF4-FFF2-40B4-BE49-F238E27FC236}">
                <a16:creationId xmlns:a16="http://schemas.microsoft.com/office/drawing/2014/main" id="{E923BD5B-22B6-4E92-B95F-5F7B646738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62" y="606425"/>
            <a:ext cx="11285913" cy="353695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Дякуємо за увагу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0" name="Прямоугольник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rtlCol="0" anchor="ctr">
            <a:normAutofit/>
          </a:bodyPr>
          <a:lstStyle/>
          <a:p>
            <a:pPr rtl="0"/>
            <a:r>
              <a:rPr lang="uk-UA" dirty="0">
                <a:solidFill>
                  <a:srgbClr val="FFFEFF"/>
                </a:solidFill>
              </a:rPr>
              <a:t>З</a:t>
            </a:r>
            <a:r>
              <a:rPr lang="ru-RU" dirty="0" err="1">
                <a:solidFill>
                  <a:srgbClr val="FFFEFF"/>
                </a:solidFill>
              </a:rPr>
              <a:t>мІСТ</a:t>
            </a:r>
            <a:endParaRPr lang="ru-RU" dirty="0">
              <a:solidFill>
                <a:srgbClr val="FFFEFF"/>
              </a:solidFill>
            </a:endParaRPr>
          </a:p>
        </p:txBody>
      </p:sp>
      <p:sp>
        <p:nvSpPr>
          <p:cNvPr id="21" name="Прямоугольник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9C2CC8-7675-4EA7-B0DF-8BB3BBD0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14389"/>
            <a:ext cx="691721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uk-UA" dirty="0"/>
              <a:t>Навчальна лабораторія з розвитку дистанційного навчання та автоматизованих систем управління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ru-RU" smtClean="0"/>
              <a:pPr rtl="0">
                <a:spcAft>
                  <a:spcPts val="600"/>
                </a:spcAft>
              </a:pPr>
              <a:t>2</a:t>
            </a:fld>
            <a:endParaRPr lang="ru-RU" dirty="0"/>
          </a:p>
        </p:txBody>
      </p:sp>
      <p:graphicFrame>
        <p:nvGraphicFramePr>
          <p:cNvPr id="5" name="Объект 2" descr="Объект SmartAr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0278710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568661" cy="1188720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Вхід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Навчального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порталу МДУ</a:t>
            </a:r>
            <a:endParaRPr lang="ru-RU" sz="2000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22025" y="2458904"/>
            <a:ext cx="3290270" cy="4241574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 rtl="0">
              <a:buNone/>
            </a:pPr>
            <a:r>
              <a:rPr lang="uk-UA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1.</a:t>
            </a:r>
          </a:p>
          <a:p>
            <a:pPr marL="216000" indent="-216000"/>
            <a:r>
              <a:rPr lang="ru-RU" sz="1600" dirty="0"/>
              <a:t>Зайти на </a:t>
            </a:r>
            <a:r>
              <a:rPr lang="ru-RU" sz="1600" dirty="0" err="1">
                <a:hlinkClick r:id="rId3"/>
              </a:rPr>
              <a:t>Навчальний</a:t>
            </a:r>
            <a:r>
              <a:rPr lang="ru-RU" sz="1600" dirty="0">
                <a:hlinkClick r:id="rId3"/>
              </a:rPr>
              <a:t> портал МДУ</a:t>
            </a:r>
            <a:r>
              <a:rPr lang="ru-RU" sz="1600" dirty="0"/>
              <a:t> </a:t>
            </a:r>
            <a:r>
              <a:rPr lang="ru-RU" sz="1600" dirty="0" err="1"/>
              <a:t>скориставшись</a:t>
            </a:r>
            <a:r>
              <a:rPr lang="ru-RU" sz="1600" dirty="0"/>
              <a:t> </a:t>
            </a:r>
            <a:r>
              <a:rPr lang="ru-RU" sz="1600" dirty="0" err="1"/>
              <a:t>посиланням</a:t>
            </a:r>
            <a:r>
              <a:rPr lang="ru-RU" sz="1600" dirty="0"/>
              <a:t>: </a:t>
            </a:r>
            <a:r>
              <a:rPr lang="en-US" sz="1600" dirty="0">
                <a:hlinkClick r:id="rId3"/>
              </a:rPr>
              <a:t>http://moodle.mdu.in.ua/</a:t>
            </a:r>
            <a:endParaRPr lang="ru-RU" sz="1600" dirty="0"/>
          </a:p>
          <a:p>
            <a:pPr marL="0" indent="0" rtl="0">
              <a:buNone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2.</a:t>
            </a:r>
          </a:p>
          <a:p>
            <a:pPr marL="216000" indent="-216000"/>
            <a:r>
              <a:rPr lang="ru-RU" sz="1600" dirty="0" err="1"/>
              <a:t>Верхній</a:t>
            </a:r>
            <a:r>
              <a:rPr lang="ru-RU" sz="1600" dirty="0"/>
              <a:t> </a:t>
            </a:r>
            <a:r>
              <a:rPr lang="ru-RU" sz="1600" dirty="0" err="1"/>
              <a:t>правий</a:t>
            </a:r>
            <a:r>
              <a:rPr lang="ru-RU" sz="1600" dirty="0"/>
              <a:t> кут </a:t>
            </a:r>
            <a:r>
              <a:rPr lang="ru-RU" sz="1600" dirty="0" err="1"/>
              <a:t>сторінки</a:t>
            </a:r>
            <a:r>
              <a:rPr lang="ru-RU" sz="1600" dirty="0"/>
              <a:t>, </a:t>
            </a:r>
            <a:r>
              <a:rPr lang="ru-RU" sz="1600" dirty="0" err="1"/>
              <a:t>натиснути</a:t>
            </a:r>
            <a:r>
              <a:rPr lang="ru-RU" sz="1600" dirty="0"/>
              <a:t> кнопку «</a:t>
            </a:r>
            <a:r>
              <a:rPr lang="ru-RU" sz="1600" dirty="0" err="1"/>
              <a:t>Вхід</a:t>
            </a:r>
            <a:r>
              <a:rPr lang="ru-RU" sz="1600" dirty="0"/>
              <a:t>»</a:t>
            </a:r>
          </a:p>
          <a:p>
            <a:pPr marL="216000" indent="-216000"/>
            <a:endParaRPr lang="ru-RU" sz="1600" dirty="0"/>
          </a:p>
          <a:p>
            <a:pPr marL="0" indent="0">
              <a:buNone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3.</a:t>
            </a:r>
          </a:p>
          <a:p>
            <a:pPr marL="216000" indent="-216000"/>
            <a:r>
              <a:rPr lang="uk-UA" sz="1600" dirty="0"/>
              <a:t>Вести логін та пароль</a:t>
            </a:r>
            <a:r>
              <a:rPr lang="en-US" sz="1600" dirty="0"/>
              <a:t> (</a:t>
            </a:r>
            <a:r>
              <a:rPr lang="uk-UA" sz="1600" dirty="0"/>
              <a:t>якщо виникли проблеми зі входом, скористайтесь: </a:t>
            </a:r>
            <a:r>
              <a:rPr lang="uk-UA" sz="1600" dirty="0">
                <a:hlinkClick r:id="rId4"/>
              </a:rPr>
              <a:t>Інструкція для відновлення даних для входу до Навчального порталу МДУ</a:t>
            </a:r>
            <a:r>
              <a:rPr lang="en-US" sz="1600" dirty="0"/>
              <a:t>)</a:t>
            </a:r>
            <a:endParaRPr lang="uk-UA" sz="1600" dirty="0"/>
          </a:p>
          <a:p>
            <a:pPr marL="216000" indent="-216000"/>
            <a:endParaRPr lang="uk-UA" sz="1600" dirty="0"/>
          </a:p>
          <a:p>
            <a:pPr marL="0" indent="0">
              <a:buNone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 4.</a:t>
            </a:r>
          </a:p>
          <a:p>
            <a:pPr marL="216000" indent="-216000"/>
            <a:r>
              <a:rPr lang="uk-UA" sz="1600" dirty="0"/>
              <a:t>Натиснувши кнопку «Вхід» Ви маєте побачити своє Ім'я та Прізвище у верхньому правому кутку сторінки</a:t>
            </a:r>
          </a:p>
          <a:p>
            <a:pPr marL="0" indent="0">
              <a:buNone/>
            </a:pPr>
            <a:endParaRPr lang="uk-UA" sz="1600" dirty="0"/>
          </a:p>
          <a:p>
            <a:pPr marL="216000" indent="-216000"/>
            <a:endParaRPr lang="uk-UA" sz="1600" dirty="0"/>
          </a:p>
          <a:p>
            <a:pPr marL="0" indent="0">
              <a:buNone/>
            </a:pPr>
            <a:endParaRPr lang="ru-RU" sz="1600" dirty="0"/>
          </a:p>
          <a:p>
            <a:pPr marL="0" indent="0" rtl="0">
              <a:buNone/>
            </a:pPr>
            <a:endParaRPr lang="ru-RU" sz="16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E186FA-5C4C-4ED3-90C4-8DB38BD9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14389"/>
            <a:ext cx="89443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Навчальна лабораторія з розвитку дистанційного навчання та автоматизованих систем управління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ru-RU" smtClean="0">
                <a:solidFill>
                  <a:srgbClr val="FFFFFF"/>
                </a:solidFill>
              </a:rPr>
              <a:pPr defTabSz="457200" rtl="0">
                <a:spcAft>
                  <a:spcPts val="600"/>
                </a:spcAft>
              </a:pPr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E2394E-4060-4845-AC36-0D497A621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344" y="3025370"/>
            <a:ext cx="2796292" cy="45924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3DDFCD-4CC3-4CC5-B12C-37537EAF8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137" y="401443"/>
            <a:ext cx="4445445" cy="21774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7C9B01-0DED-4676-9FD5-F852FEB7C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137" y="3929670"/>
            <a:ext cx="4783551" cy="15775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301246-CB20-4163-9307-A05726B710E6}"/>
              </a:ext>
            </a:extLst>
          </p:cNvPr>
          <p:cNvSpPr txBox="1"/>
          <p:nvPr/>
        </p:nvSpPr>
        <p:spPr>
          <a:xfrm>
            <a:off x="4652202" y="32111"/>
            <a:ext cx="204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Крок 1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5C4B3-4A70-4D31-BB96-48B0C1641D31}"/>
              </a:ext>
            </a:extLst>
          </p:cNvPr>
          <p:cNvSpPr txBox="1"/>
          <p:nvPr/>
        </p:nvSpPr>
        <p:spPr>
          <a:xfrm>
            <a:off x="4623642" y="2668852"/>
            <a:ext cx="204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Крок 2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5944FF-99D3-4E0D-B071-B979027D0D23}"/>
              </a:ext>
            </a:extLst>
          </p:cNvPr>
          <p:cNvSpPr txBox="1"/>
          <p:nvPr/>
        </p:nvSpPr>
        <p:spPr>
          <a:xfrm>
            <a:off x="4623642" y="3518654"/>
            <a:ext cx="204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Крок 3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A46390-9DFD-44D2-B957-F2A477D788B8}"/>
              </a:ext>
            </a:extLst>
          </p:cNvPr>
          <p:cNvSpPr txBox="1"/>
          <p:nvPr/>
        </p:nvSpPr>
        <p:spPr>
          <a:xfrm>
            <a:off x="4623642" y="5507224"/>
            <a:ext cx="204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Крок 4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82D236-B300-45B7-9967-A61BEDBD12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1137" y="5944894"/>
            <a:ext cx="2619375" cy="4191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676194"/>
            <a:ext cx="3767797" cy="138120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 anchor="ctr">
            <a:normAutofit fontScale="90000"/>
          </a:bodyPr>
          <a:lstStyle/>
          <a:p>
            <a:pPr lvl="0"/>
            <a:r>
              <a:rPr lang="ru-RU" dirty="0" err="1"/>
              <a:t>Навігація</a:t>
            </a:r>
            <a:r>
              <a:rPr lang="ru-RU" dirty="0"/>
              <a:t> </a:t>
            </a:r>
            <a:r>
              <a:rPr lang="ru-RU" dirty="0" err="1"/>
              <a:t>сторінками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порталу МДУ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489627"/>
            <a:ext cx="5360983" cy="414937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uk-UA" dirty="0"/>
              <a:t>В</a:t>
            </a:r>
            <a:r>
              <a:rPr lang="ru-RU" dirty="0" err="1"/>
              <a:t>ерхній</a:t>
            </a:r>
            <a:r>
              <a:rPr lang="ru-RU" dirty="0"/>
              <a:t> </a:t>
            </a:r>
            <a:r>
              <a:rPr lang="ru-RU" dirty="0" err="1"/>
              <a:t>лівий</a:t>
            </a:r>
            <a:r>
              <a:rPr lang="ru-RU" dirty="0"/>
              <a:t> кут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кнопка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/>
              <a:t>-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виводить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на першу </a:t>
            </a:r>
            <a:r>
              <a:rPr lang="ru-RU" dirty="0" err="1"/>
              <a:t>сторінку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порталу МДУ</a:t>
            </a:r>
          </a:p>
          <a:p>
            <a:pPr rtl="0"/>
            <a:endParaRPr lang="ru-RU" dirty="0"/>
          </a:p>
          <a:p>
            <a:pPr rtl="0"/>
            <a:r>
              <a:rPr lang="ru-RU" dirty="0" err="1"/>
              <a:t>Розділ</a:t>
            </a:r>
            <a:r>
              <a:rPr lang="ru-RU" dirty="0"/>
              <a:t> у </a:t>
            </a:r>
            <a:r>
              <a:rPr lang="ru-RU" dirty="0" err="1"/>
              <a:t>лівій</a:t>
            </a:r>
            <a:r>
              <a:rPr lang="ru-RU" dirty="0"/>
              <a:t> </a:t>
            </a:r>
            <a:r>
              <a:rPr lang="ru-RU" dirty="0" err="1"/>
              <a:t>колонці</a:t>
            </a:r>
            <a:r>
              <a:rPr lang="ru-RU" dirty="0"/>
              <a:t> сайту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Навігація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користувачу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є студентом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викладає</a:t>
            </a:r>
            <a:r>
              <a:rPr lang="ru-RU" dirty="0"/>
              <a:t> 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Вам курс не </a:t>
            </a:r>
            <a:r>
              <a:rPr lang="ru-RU" dirty="0" err="1"/>
              <a:t>відображається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меню- Ви не є </a:t>
            </a:r>
            <a:r>
              <a:rPr lang="ru-RU" dirty="0" err="1"/>
              <a:t>учасником</a:t>
            </a:r>
            <a:r>
              <a:rPr lang="ru-RU" dirty="0"/>
              <a:t> курсу (</a:t>
            </a:r>
            <a:r>
              <a:rPr lang="ru-RU" dirty="0" err="1"/>
              <a:t>викладачем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студентом)</a:t>
            </a:r>
          </a:p>
          <a:p>
            <a:r>
              <a:rPr lang="ru-RU" dirty="0"/>
              <a:t>Для того </a:t>
            </a:r>
            <a:r>
              <a:rPr lang="ru-RU" dirty="0" err="1"/>
              <a:t>щоб</a:t>
            </a:r>
            <a:r>
              <a:rPr lang="ru-RU" dirty="0"/>
              <a:t> стати </a:t>
            </a:r>
            <a:r>
              <a:rPr lang="ru-RU" dirty="0" err="1"/>
              <a:t>учасником</a:t>
            </a:r>
            <a:r>
              <a:rPr lang="ru-RU" dirty="0"/>
              <a:t> курсу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курс, </a:t>
            </a:r>
            <a:r>
              <a:rPr lang="ru-RU" dirty="0" err="1"/>
              <a:t>скористайтеся</a:t>
            </a:r>
            <a:r>
              <a:rPr lang="ru-RU" dirty="0"/>
              <a:t> </a:t>
            </a:r>
            <a:r>
              <a:rPr lang="ru-RU" dirty="0" err="1">
                <a:hlinkClick r:id="rId3"/>
              </a:rPr>
              <a:t>Інструкцією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rtl="0"/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err="1"/>
              <a:t>доступний</a:t>
            </a:r>
            <a:r>
              <a:rPr lang="ru-RU" dirty="0"/>
              <a:t> у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головної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сайту. Ним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для переходу до </a:t>
            </a:r>
            <a:r>
              <a:rPr lang="ru-RU" dirty="0" err="1"/>
              <a:t>потрібних</a:t>
            </a:r>
            <a:r>
              <a:rPr lang="ru-RU" dirty="0"/>
              <a:t> </a:t>
            </a:r>
            <a:r>
              <a:rPr lang="ru-RU" dirty="0" err="1"/>
              <a:t>спеціальностей</a:t>
            </a:r>
            <a:r>
              <a:rPr lang="ru-RU" dirty="0"/>
              <a:t>, </a:t>
            </a:r>
            <a:r>
              <a:rPr lang="ru-RU" dirty="0" err="1"/>
              <a:t>курсів</a:t>
            </a:r>
            <a:r>
              <a:rPr lang="ru-RU" dirty="0"/>
              <a:t>, </a:t>
            </a:r>
            <a:r>
              <a:rPr lang="ru-RU" dirty="0" err="1"/>
              <a:t>дисциплін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ru-RU" smtClean="0"/>
              <a:t>4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AFF4B7-1EAE-4643-BACB-0DECB2B6A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931" y="733867"/>
            <a:ext cx="2956877" cy="3292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130290D-8C00-40E6-BA61-28115D9292AE}"/>
              </a:ext>
            </a:extLst>
          </p:cNvPr>
          <p:cNvSpPr/>
          <p:nvPr/>
        </p:nvSpPr>
        <p:spPr>
          <a:xfrm>
            <a:off x="6730925" y="2186489"/>
            <a:ext cx="2543704" cy="1645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1D95084-B4E4-4FBF-9555-76F70F45C4C1}"/>
              </a:ext>
            </a:extLst>
          </p:cNvPr>
          <p:cNvSpPr/>
          <p:nvPr/>
        </p:nvSpPr>
        <p:spPr>
          <a:xfrm>
            <a:off x="6924055" y="1700003"/>
            <a:ext cx="981281" cy="3995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FF4AFA2-67E3-483B-BF9A-B72B768CB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431" y="4286669"/>
            <a:ext cx="5017525" cy="244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C25E778-0DF2-4483-97DA-25D2DF413A34}"/>
              </a:ext>
            </a:extLst>
          </p:cNvPr>
          <p:cNvSpPr/>
          <p:nvPr/>
        </p:nvSpPr>
        <p:spPr>
          <a:xfrm>
            <a:off x="5719512" y="4201325"/>
            <a:ext cx="5641361" cy="2578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ижний колонтитул 3">
            <a:extLst>
              <a:ext uri="{FF2B5EF4-FFF2-40B4-BE49-F238E27FC236}">
                <a16:creationId xmlns:a16="http://schemas.microsoft.com/office/drawing/2014/main" id="{52DD5C82-31D0-4DE4-A417-2FC76D9DD0B5}"/>
              </a:ext>
            </a:extLst>
          </p:cNvPr>
          <p:cNvSpPr txBox="1">
            <a:spLocks/>
          </p:cNvSpPr>
          <p:nvPr/>
        </p:nvSpPr>
        <p:spPr>
          <a:xfrm>
            <a:off x="122855" y="6541786"/>
            <a:ext cx="894430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900" kern="1200" cap="all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uk-UA" dirty="0"/>
              <a:t>Навчальна лабораторія з розвитку дистанційного навчання та автоматизованих систем 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341" y="641100"/>
            <a:ext cx="3654540" cy="1416299"/>
          </a:xfrm>
        </p:spPr>
        <p:txBody>
          <a:bodyPr rtlCol="0" anchor="ctr"/>
          <a:lstStyle/>
          <a:p>
            <a:pPr lvl="0"/>
            <a:r>
              <a:rPr lang="uk-UA" dirty="0"/>
              <a:t>Перехід до курсу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5</a:t>
            </a:fld>
            <a:endParaRPr lang="ru-RU" dirty="0"/>
          </a:p>
        </p:txBody>
      </p:sp>
      <p:graphicFrame>
        <p:nvGraphicFramePr>
          <p:cNvPr id="15" name="Объект 14" descr="Объект SmartArt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36145372"/>
              </p:ext>
            </p:extLst>
          </p:nvPr>
        </p:nvGraphicFramePr>
        <p:xfrm>
          <a:off x="4206881" y="2477255"/>
          <a:ext cx="3690000" cy="40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вид с воздуха людей, обучающихся за столами в кабинете библиотеки">
            <a:extLst>
              <a:ext uri="{FF2B5EF4-FFF2-40B4-BE49-F238E27FC236}">
                <a16:creationId xmlns:a16="http://schemas.microsoft.com/office/drawing/2014/main" id="{3896A4E6-8FD8-4D77-AAB0-2B6A316548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/>
          <a:srcRect t="6" b="6"/>
          <a:stretch>
            <a:fillRect/>
          </a:stretch>
        </p:blipFill>
        <p:spPr/>
      </p:pic>
      <p:pic>
        <p:nvPicPr>
          <p:cNvPr id="14" name="Рисунок 13" descr="женщина позирует, как она читает книгу перед стопкой книг&#10;">
            <a:extLst>
              <a:ext uri="{FF2B5EF4-FFF2-40B4-BE49-F238E27FC236}">
                <a16:creationId xmlns:a16="http://schemas.microsoft.com/office/drawing/2014/main" id="{1DA21010-05F7-45C3-98F1-385BABF640C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9"/>
          <a:srcRect t="6" b="6"/>
          <a:stretch>
            <a:fillRect/>
          </a:stretch>
        </p:blipFill>
        <p:spPr/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6AAD3C-4C49-41D4-97D3-8E3CEB4547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673" y="769509"/>
            <a:ext cx="3231009" cy="429228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7932F77-EA44-4849-A81C-574C42022500}"/>
              </a:ext>
            </a:extLst>
          </p:cNvPr>
          <p:cNvSpPr/>
          <p:nvPr/>
        </p:nvSpPr>
        <p:spPr>
          <a:xfrm>
            <a:off x="975872" y="3934225"/>
            <a:ext cx="2520363" cy="2305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FB951-6FD7-4965-8F74-45F2BD9201CA}"/>
              </a:ext>
            </a:extLst>
          </p:cNvPr>
          <p:cNvSpPr txBox="1"/>
          <p:nvPr/>
        </p:nvSpPr>
        <p:spPr>
          <a:xfrm>
            <a:off x="1171140" y="4900959"/>
            <a:ext cx="198699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Крок 1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911C84-780C-4352-892E-72B9E27460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0267" y="714614"/>
            <a:ext cx="2516670" cy="512268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1A13B4-1786-46DB-A93F-93038E5B1B9B}"/>
              </a:ext>
            </a:extLst>
          </p:cNvPr>
          <p:cNvSpPr txBox="1"/>
          <p:nvPr/>
        </p:nvSpPr>
        <p:spPr>
          <a:xfrm>
            <a:off x="8905103" y="5559934"/>
            <a:ext cx="198699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/>
              <a:t>Крок 2</a:t>
            </a:r>
            <a:endParaRPr lang="ru-RU" dirty="0"/>
          </a:p>
        </p:txBody>
      </p:sp>
      <p:sp>
        <p:nvSpPr>
          <p:cNvPr id="13" name="Нижний колонтитул 3">
            <a:extLst>
              <a:ext uri="{FF2B5EF4-FFF2-40B4-BE49-F238E27FC236}">
                <a16:creationId xmlns:a16="http://schemas.microsoft.com/office/drawing/2014/main" id="{3E2B087C-5929-48B1-B98B-AF70E3DC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167" y="6518970"/>
            <a:ext cx="89443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Навчальна лабораторія з розвитку дистанційного навчання та автоматизованих систем 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41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639" y="587829"/>
            <a:ext cx="7482401" cy="933610"/>
          </a:xfrm>
        </p:spPr>
        <p:txBody>
          <a:bodyPr rtlCol="0" anchor="ctr">
            <a:normAutofit fontScale="90000"/>
          </a:bodyPr>
          <a:lstStyle/>
          <a:p>
            <a:r>
              <a:rPr lang="uk-UA" dirty="0"/>
              <a:t>Налаштування та додавання елементів курсу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2522" y="1319287"/>
            <a:ext cx="6818262" cy="4881727"/>
          </a:xfrm>
        </p:spPr>
        <p:txBody>
          <a:bodyPr rtlCol="0"/>
          <a:lstStyle/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uk-UA" sz="1800" dirty="0"/>
              <a:t>Нижче меню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«Навігація»  </a:t>
            </a:r>
            <a:r>
              <a:rPr lang="uk-UA" sz="1800" dirty="0"/>
              <a:t>в лівій частині сторінки знаходиться головне меню керування Дистанційним курсом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«Керування». 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uk-UA" sz="1800" dirty="0"/>
              <a:t>Пункт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«Редагувати параметри»- </a:t>
            </a:r>
            <a:r>
              <a:rPr lang="uk-UA" sz="1800" dirty="0"/>
              <a:t>налаштування часу, формату курсу, увімкнення режиму роботи з групами;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uk-UA" sz="1800" dirty="0"/>
              <a:t>Пункт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«Редагувати» </a:t>
            </a:r>
            <a:r>
              <a:rPr lang="uk-UA" sz="1800" dirty="0"/>
              <a:t>- вмикає режим редагування курсу, що дає можливість додавати елементи та види діяльності в основне поле курсу;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uk-UA" sz="1800" dirty="0"/>
              <a:t>Модуль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«Користувачі» </a:t>
            </a:r>
            <a:r>
              <a:rPr lang="uk-UA" sz="1800" dirty="0"/>
              <a:t>містить пункти, які дозволяють зараховувати користувачів, створювати групи для них;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uk-UA" sz="1800" dirty="0"/>
              <a:t>Пункт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«Налаштування журналу оцінок» </a:t>
            </a:r>
            <a:r>
              <a:rPr lang="uk-UA" sz="1800" dirty="0"/>
              <a:t>дозволяє редагувати журнал оцінок;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uk-UA" sz="1800" dirty="0"/>
              <a:t>Пункт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«Банк питань» </a:t>
            </a:r>
            <a:r>
              <a:rPr lang="uk-UA" sz="1800" dirty="0"/>
              <a:t>є бібліотекою завдань для створення тестових завдань</a:t>
            </a:r>
          </a:p>
          <a:p>
            <a:pPr rtl="0"/>
            <a:endParaRPr lang="uk-UA" dirty="0"/>
          </a:p>
        </p:txBody>
      </p:sp>
      <p:pic>
        <p:nvPicPr>
          <p:cNvPr id="14" name="Рисунок 13" descr="Комната совещаний с людьми">
            <a:extLst>
              <a:ext uri="{FF2B5EF4-FFF2-40B4-BE49-F238E27FC236}">
                <a16:creationId xmlns:a16="http://schemas.microsoft.com/office/drawing/2014/main" id="{31727492-A578-4CB1-994B-D17649C2D4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122" y="674453"/>
            <a:ext cx="3702877" cy="574946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FB19C0-60BC-419F-94D2-DC9710002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63" y="919410"/>
            <a:ext cx="3248081" cy="5110038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DC7B7D9-6C86-49AF-83DA-978DA1409BA4}"/>
              </a:ext>
            </a:extLst>
          </p:cNvPr>
          <p:cNvSpPr/>
          <p:nvPr/>
        </p:nvSpPr>
        <p:spPr>
          <a:xfrm>
            <a:off x="840829" y="1600144"/>
            <a:ext cx="2067005" cy="5148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22D08CA-B84E-4B4E-9F1A-3784DF09210D}"/>
              </a:ext>
            </a:extLst>
          </p:cNvPr>
          <p:cNvSpPr/>
          <p:nvPr/>
        </p:nvSpPr>
        <p:spPr>
          <a:xfrm>
            <a:off x="441960" y="919410"/>
            <a:ext cx="2067005" cy="284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CF720A0-E321-4B63-95E9-61A5D287E91F}"/>
              </a:ext>
            </a:extLst>
          </p:cNvPr>
          <p:cNvSpPr/>
          <p:nvPr/>
        </p:nvSpPr>
        <p:spPr>
          <a:xfrm>
            <a:off x="840829" y="4163465"/>
            <a:ext cx="2616986" cy="284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58402C6-6CC6-40F5-A9B0-0737F561720D}"/>
              </a:ext>
            </a:extLst>
          </p:cNvPr>
          <p:cNvSpPr/>
          <p:nvPr/>
        </p:nvSpPr>
        <p:spPr>
          <a:xfrm>
            <a:off x="840829" y="2114974"/>
            <a:ext cx="2271205" cy="1504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AB137D8-3469-4472-AA57-7A04BB1ED135}"/>
              </a:ext>
            </a:extLst>
          </p:cNvPr>
          <p:cNvSpPr/>
          <p:nvPr/>
        </p:nvSpPr>
        <p:spPr>
          <a:xfrm>
            <a:off x="821798" y="5709337"/>
            <a:ext cx="2067005" cy="284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ижний колонтитул 3">
            <a:extLst>
              <a:ext uri="{FF2B5EF4-FFF2-40B4-BE49-F238E27FC236}">
                <a16:creationId xmlns:a16="http://schemas.microsoft.com/office/drawing/2014/main" id="{6D4274CE-5223-4F77-8583-4D366E41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413" y="6537931"/>
            <a:ext cx="89443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Навчальна лабораторія з розвитку дистанційного навчання та автоматизованих систем 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24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Женщина с карандашом">
            <a:extLst>
              <a:ext uri="{FF2B5EF4-FFF2-40B4-BE49-F238E27FC236}">
                <a16:creationId xmlns:a16="http://schemas.microsoft.com/office/drawing/2014/main" id="{70DBF7FC-769A-4F7C-86D9-921C2CEAF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" y="0"/>
            <a:ext cx="7534275" cy="6858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B7E12A-8BF8-4D3D-842F-D070248D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869" y="587507"/>
            <a:ext cx="4348526" cy="1602444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 anchor="ctr"/>
          <a:lstStyle/>
          <a:p>
            <a:r>
              <a:rPr lang="uk-UA" dirty="0"/>
              <a:t>Налаштування та додавання елементів курсу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5227" y="2280945"/>
            <a:ext cx="4348526" cy="4047446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uk-UA" dirty="0"/>
              <a:t>Крок 1: Д</a:t>
            </a:r>
            <a:r>
              <a:rPr lang="ru-RU" dirty="0"/>
              <a:t>ля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розпочати</a:t>
            </a:r>
            <a:r>
              <a:rPr lang="ru-RU" dirty="0"/>
              <a:t> </a:t>
            </a:r>
            <a:r>
              <a:rPr lang="ru-RU" dirty="0" err="1"/>
              <a:t>редагування</a:t>
            </a:r>
            <a:r>
              <a:rPr lang="ru-RU" dirty="0"/>
              <a:t> /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курсу </a:t>
            </a:r>
            <a:r>
              <a:rPr lang="ru-RU" dirty="0" err="1"/>
              <a:t>натисніть</a:t>
            </a:r>
            <a:r>
              <a:rPr lang="ru-RU" dirty="0"/>
              <a:t> кнопку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Редагувати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/>
              <a:t>у правому </a:t>
            </a:r>
            <a:r>
              <a:rPr lang="ru-RU" dirty="0" err="1"/>
              <a:t>верхньому</a:t>
            </a:r>
            <a:r>
              <a:rPr lang="ru-RU" dirty="0"/>
              <a:t> кутку </a:t>
            </a:r>
            <a:r>
              <a:rPr lang="ru-RU" dirty="0" err="1"/>
              <a:t>сторінки</a:t>
            </a:r>
            <a:r>
              <a:rPr lang="ru-RU" dirty="0"/>
              <a:t> курсу.</a:t>
            </a:r>
          </a:p>
          <a:p>
            <a:pPr algn="just" rtl="0"/>
            <a:endParaRPr lang="ru-RU" dirty="0"/>
          </a:p>
          <a:p>
            <a:pPr algn="just" rtl="0"/>
            <a:r>
              <a:rPr lang="ru-RU" dirty="0"/>
              <a:t>Крок 2: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dirty="0"/>
              <a:t> </a:t>
            </a:r>
            <a:r>
              <a:rPr lang="ru-RU" dirty="0" err="1"/>
              <a:t>натисніть</a:t>
            </a:r>
            <a:r>
              <a:rPr lang="ru-RU" dirty="0"/>
              <a:t> на символ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Олівець</a:t>
            </a:r>
            <a:r>
              <a:rPr lang="ru-RU" dirty="0"/>
              <a:t>» </a:t>
            </a:r>
            <a:r>
              <a:rPr lang="ru-RU" dirty="0" err="1"/>
              <a:t>біля</a:t>
            </a:r>
            <a:r>
              <a:rPr lang="ru-RU" dirty="0"/>
              <a:t> кожного </a:t>
            </a:r>
            <a:r>
              <a:rPr lang="ru-RU" dirty="0" err="1"/>
              <a:t>тематичного</a:t>
            </a:r>
            <a:r>
              <a:rPr lang="ru-RU" dirty="0"/>
              <a:t> модуля, </a:t>
            </a:r>
            <a:r>
              <a:rPr lang="ru-RU" dirty="0" err="1"/>
              <a:t>введіть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та </a:t>
            </a:r>
            <a:r>
              <a:rPr lang="ru-RU" dirty="0" err="1"/>
              <a:t>обовязково</a:t>
            </a:r>
            <a:r>
              <a:rPr lang="ru-RU" dirty="0"/>
              <a:t> </a:t>
            </a:r>
            <a:r>
              <a:rPr lang="ru-RU" dirty="0" err="1"/>
              <a:t>натисніть</a:t>
            </a:r>
            <a:r>
              <a:rPr lang="ru-RU" dirty="0"/>
              <a:t> </a:t>
            </a:r>
            <a:r>
              <a:rPr lang="ru-RU" dirty="0" err="1"/>
              <a:t>клавішу</a:t>
            </a:r>
            <a:r>
              <a:rPr lang="ru-RU" dirty="0"/>
              <a:t> </a:t>
            </a:r>
            <a:r>
              <a:rPr lang="en-US" b="1" u="sng" dirty="0"/>
              <a:t>Enter</a:t>
            </a:r>
            <a:r>
              <a:rPr lang="en-US" dirty="0"/>
              <a:t> </a:t>
            </a:r>
            <a:r>
              <a:rPr lang="uk-UA" dirty="0"/>
              <a:t>на клавіатурі.</a:t>
            </a:r>
          </a:p>
          <a:p>
            <a:pPr algn="just" rtl="0"/>
            <a:endParaRPr lang="uk-UA" dirty="0"/>
          </a:p>
          <a:p>
            <a:pPr algn="just" rtl="0"/>
            <a:r>
              <a:rPr lang="uk-UA" dirty="0"/>
              <a:t>Крок 3: Для додавання діяльності або ресурсу натисніть на </a:t>
            </a:r>
            <a:r>
              <a:rPr lang="uk-UA" dirty="0" err="1"/>
              <a:t>одноіменну</a:t>
            </a:r>
            <a:r>
              <a:rPr lang="uk-UA" dirty="0"/>
              <a:t> клавішу.</a:t>
            </a:r>
          </a:p>
          <a:p>
            <a:pPr algn="just" rtl="0"/>
            <a:endParaRPr lang="uk-UA" dirty="0"/>
          </a:p>
          <a:p>
            <a:pPr algn="just" rtl="0"/>
            <a:r>
              <a:rPr lang="uk-UA" dirty="0"/>
              <a:t>Крок 4: Оберіть зі списку необхідне та натисніть додати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E4DCAB-D965-4811-B44B-AFFD15480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94" y="139436"/>
            <a:ext cx="6851717" cy="1313071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4213EC-CAF4-4DF0-8DCA-C10D63BF2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5" y="1574765"/>
            <a:ext cx="6977706" cy="482251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787103-5D76-4F26-A4C1-BC02947A83F9}"/>
              </a:ext>
            </a:extLst>
          </p:cNvPr>
          <p:cNvSpPr/>
          <p:nvPr/>
        </p:nvSpPr>
        <p:spPr>
          <a:xfrm>
            <a:off x="2543414" y="14270"/>
            <a:ext cx="1644384" cy="291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Крок 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C57379-1BAC-4E2B-B05B-7011F63C3CE8}"/>
              </a:ext>
            </a:extLst>
          </p:cNvPr>
          <p:cNvSpPr/>
          <p:nvPr/>
        </p:nvSpPr>
        <p:spPr>
          <a:xfrm>
            <a:off x="1928389" y="3933099"/>
            <a:ext cx="1644384" cy="291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Крок 2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F6818A3-40FA-454E-A605-6CA2BF66125B}"/>
              </a:ext>
            </a:extLst>
          </p:cNvPr>
          <p:cNvSpPr/>
          <p:nvPr/>
        </p:nvSpPr>
        <p:spPr>
          <a:xfrm>
            <a:off x="5785751" y="1031852"/>
            <a:ext cx="1206393" cy="3589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D7C5F4-ED8B-469D-BAAC-00D289D53D3F}"/>
              </a:ext>
            </a:extLst>
          </p:cNvPr>
          <p:cNvSpPr/>
          <p:nvPr/>
        </p:nvSpPr>
        <p:spPr>
          <a:xfrm>
            <a:off x="2750581" y="4343301"/>
            <a:ext cx="207469" cy="263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FD5EB6C-204E-4F82-85FB-FA3F09CDB8F1}"/>
              </a:ext>
            </a:extLst>
          </p:cNvPr>
          <p:cNvSpPr/>
          <p:nvPr/>
        </p:nvSpPr>
        <p:spPr>
          <a:xfrm>
            <a:off x="2750581" y="5043454"/>
            <a:ext cx="207470" cy="291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E997E44-9D2C-4C2D-BCA7-0DBCA02D3917}"/>
              </a:ext>
            </a:extLst>
          </p:cNvPr>
          <p:cNvSpPr/>
          <p:nvPr/>
        </p:nvSpPr>
        <p:spPr>
          <a:xfrm>
            <a:off x="2750582" y="5791686"/>
            <a:ext cx="207471" cy="291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C677B8A-859B-4A8F-A3B7-C731ABE6C19E}"/>
              </a:ext>
            </a:extLst>
          </p:cNvPr>
          <p:cNvSpPr/>
          <p:nvPr/>
        </p:nvSpPr>
        <p:spPr>
          <a:xfrm>
            <a:off x="4930262" y="3237669"/>
            <a:ext cx="1644384" cy="291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Крок 3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B7259D-630E-4141-8314-BC0740AA8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546" y="4304668"/>
            <a:ext cx="2117431" cy="240230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F98A3D8-8DA6-4726-997D-8B77246B6864}"/>
              </a:ext>
            </a:extLst>
          </p:cNvPr>
          <p:cNvSpPr/>
          <p:nvPr/>
        </p:nvSpPr>
        <p:spPr>
          <a:xfrm>
            <a:off x="4203254" y="6509251"/>
            <a:ext cx="1549200" cy="348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ysClr val="windowText" lastClr="000000"/>
                </a:solidFill>
              </a:rPr>
              <a:t>Крок 4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0C97A3A-06DC-4F60-8334-9F13AC26DA15}"/>
              </a:ext>
            </a:extLst>
          </p:cNvPr>
          <p:cNvSpPr/>
          <p:nvPr/>
        </p:nvSpPr>
        <p:spPr>
          <a:xfrm>
            <a:off x="4977854" y="3823482"/>
            <a:ext cx="2014290" cy="291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6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ru-RU" smtClean="0"/>
              <a:pPr defTabSz="457200" rtl="0">
                <a:spcAft>
                  <a:spcPts val="600"/>
                </a:spcAft>
              </a:pPr>
              <a:t>8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Журнал </a:t>
            </a:r>
            <a:r>
              <a:rPr lang="ru-RU" dirty="0" err="1"/>
              <a:t>оцінок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налаштування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AB6830-97E5-479A-90C9-ABEBCFA7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238" y="1512033"/>
            <a:ext cx="7032381" cy="403988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D91063B7-2B2A-4B85-8737-09F751874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4113752" cy="3435130"/>
          </a:xfrm>
        </p:spPr>
        <p:txBody>
          <a:bodyPr/>
          <a:lstStyle/>
          <a:p>
            <a:r>
              <a:rPr lang="uk-UA" dirty="0"/>
              <a:t>Крок 1: Для перегляду журналу оцінок натисніть на кнопку «Журнал оцінок» в лівому меню Навігація, після цього в центральній частині курсу з'явиться меню «Журнал оцінок».</a:t>
            </a:r>
          </a:p>
          <a:p>
            <a:r>
              <a:rPr lang="uk-UA" dirty="0"/>
              <a:t>Крок 2: для налаштування журналу оцінок натисніть кнопку «Налаштування»</a:t>
            </a:r>
          </a:p>
          <a:p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3DC49D7-F7A1-4D0E-82C5-DFE409454EC7}"/>
              </a:ext>
            </a:extLst>
          </p:cNvPr>
          <p:cNvSpPr/>
          <p:nvPr/>
        </p:nvSpPr>
        <p:spPr>
          <a:xfrm>
            <a:off x="5094514" y="4764101"/>
            <a:ext cx="1001486" cy="360542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6CD0ACD-C154-4A16-876A-6B9E28901812}"/>
              </a:ext>
            </a:extLst>
          </p:cNvPr>
          <p:cNvSpPr/>
          <p:nvPr/>
        </p:nvSpPr>
        <p:spPr>
          <a:xfrm>
            <a:off x="6922034" y="2895871"/>
            <a:ext cx="815788" cy="293003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C9A68E-7A45-4095-8044-B9CE0B482BD0}"/>
              </a:ext>
            </a:extLst>
          </p:cNvPr>
          <p:cNvSpPr/>
          <p:nvPr/>
        </p:nvSpPr>
        <p:spPr>
          <a:xfrm>
            <a:off x="5144460" y="4502844"/>
            <a:ext cx="901593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Крок 1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2A3A1D2-BB72-4EF2-A06F-91BCD6F4230B}"/>
              </a:ext>
            </a:extLst>
          </p:cNvPr>
          <p:cNvSpPr/>
          <p:nvPr/>
        </p:nvSpPr>
        <p:spPr>
          <a:xfrm>
            <a:off x="6879131" y="3225397"/>
            <a:ext cx="901593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Крок 2</a:t>
            </a:r>
            <a:endParaRPr lang="ru-RU" dirty="0"/>
          </a:p>
        </p:txBody>
      </p:sp>
      <p:sp>
        <p:nvSpPr>
          <p:cNvPr id="17" name="Нижний колонтитул 3">
            <a:extLst>
              <a:ext uri="{FF2B5EF4-FFF2-40B4-BE49-F238E27FC236}">
                <a16:creationId xmlns:a16="http://schemas.microsoft.com/office/drawing/2014/main" id="{57782204-9077-491F-98E5-EFC5BB9C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125" y="6475890"/>
            <a:ext cx="89443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Навчальна лабораторія з розвитку дистанційного навчання та автоматизованих систем 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ru-RU" smtClean="0"/>
              <a:pPr defTabSz="457200" rtl="0">
                <a:spcAft>
                  <a:spcPts val="600"/>
                </a:spcAft>
              </a:pPr>
              <a:t>9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dirty="0"/>
              <a:t>Журнал </a:t>
            </a:r>
            <a:r>
              <a:rPr lang="ru-RU" dirty="0" err="1"/>
              <a:t>оцінок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налаштування</a:t>
            </a: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D91063B7-2B2A-4B85-8737-09F751874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1997406" cy="1921131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Для додавання до журналу оцінок нового елементу оцінювання натисніть кнопку: </a:t>
            </a:r>
            <a:r>
              <a:rPr lang="uk-UA" b="1" dirty="0"/>
              <a:t>Додати елемент оцінювання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2D70A0-BE25-4469-905D-410ECCC7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870" y="1252431"/>
            <a:ext cx="4835390" cy="258165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3DC49D7-F7A1-4D0E-82C5-DFE409454EC7}"/>
              </a:ext>
            </a:extLst>
          </p:cNvPr>
          <p:cNvSpPr/>
          <p:nvPr/>
        </p:nvSpPr>
        <p:spPr>
          <a:xfrm>
            <a:off x="3669211" y="3429000"/>
            <a:ext cx="1913325" cy="360542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6F7FC3-A7D6-4DE5-A6A2-7AE4C7FB2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041" y="1471858"/>
            <a:ext cx="4025393" cy="524380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Объект 9">
            <a:extLst>
              <a:ext uri="{FF2B5EF4-FFF2-40B4-BE49-F238E27FC236}">
                <a16:creationId xmlns:a16="http://schemas.microsoft.com/office/drawing/2014/main" id="{9C7A4061-841A-4EDD-A125-714D47F004D6}"/>
              </a:ext>
            </a:extLst>
          </p:cNvPr>
          <p:cNvSpPr txBox="1">
            <a:spLocks/>
          </p:cNvSpPr>
          <p:nvPr/>
        </p:nvSpPr>
        <p:spPr>
          <a:xfrm>
            <a:off x="433915" y="4179445"/>
            <a:ext cx="6627711" cy="2544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u="sng" dirty="0"/>
              <a:t>Створення нового елементу оцінювання:</a:t>
            </a:r>
          </a:p>
          <a:p>
            <a:r>
              <a:rPr lang="uk-UA" dirty="0"/>
              <a:t>Крок 1: введіть назву елемента  (напр. семінари, лекції, презентації);</a:t>
            </a:r>
          </a:p>
          <a:p>
            <a:r>
              <a:rPr lang="uk-UA" dirty="0"/>
              <a:t>Крок 2: встановіть значення максимальної оцінки (напр. 10, 20, 30, 40 балів, але не більше 100);</a:t>
            </a:r>
          </a:p>
          <a:p>
            <a:r>
              <a:rPr lang="uk-UA" dirty="0"/>
              <a:t>Крок 3: натисніть «Зберегти»</a:t>
            </a:r>
          </a:p>
          <a:p>
            <a:pPr marL="0" indent="0">
              <a:buNone/>
            </a:pPr>
            <a:r>
              <a:rPr lang="uk-UA" dirty="0"/>
              <a:t>Зверніть увагу! Новий елемент оцінювання додається тільки у випадку, якщо цей вид діяльності проводився без оцінювання в </a:t>
            </a:r>
            <a:r>
              <a:rPr lang="en-US" dirty="0"/>
              <a:t>Moodle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Зверніть увагу! Сума всіх створених Вами елементів оцінювання разом з тими, що проводилися з використанням </a:t>
            </a:r>
            <a:r>
              <a:rPr lang="en-US" dirty="0"/>
              <a:t>Moodle </a:t>
            </a:r>
            <a:r>
              <a:rPr lang="uk-UA" dirty="0"/>
              <a:t>не має перебільшувати 100%</a:t>
            </a:r>
          </a:p>
          <a:p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951B891-1F88-4C3E-B8E3-8C0E0CD30295}"/>
              </a:ext>
            </a:extLst>
          </p:cNvPr>
          <p:cNvSpPr/>
          <p:nvPr/>
        </p:nvSpPr>
        <p:spPr>
          <a:xfrm>
            <a:off x="8447399" y="6355123"/>
            <a:ext cx="1913325" cy="360542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97C2E04-8733-431B-BF05-40997DDB30A1}"/>
              </a:ext>
            </a:extLst>
          </p:cNvPr>
          <p:cNvSpPr/>
          <p:nvPr/>
        </p:nvSpPr>
        <p:spPr>
          <a:xfrm>
            <a:off x="7240785" y="3008298"/>
            <a:ext cx="3755067" cy="360542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AFB8BFF-B265-42E5-B4B8-9E39987272FA}"/>
              </a:ext>
            </a:extLst>
          </p:cNvPr>
          <p:cNvSpPr/>
          <p:nvPr/>
        </p:nvSpPr>
        <p:spPr>
          <a:xfrm>
            <a:off x="7315201" y="1806173"/>
            <a:ext cx="3591490" cy="360542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C87010-AF92-4264-868E-43D1B20CE877}"/>
              </a:ext>
            </a:extLst>
          </p:cNvPr>
          <p:cNvSpPr/>
          <p:nvPr/>
        </p:nvSpPr>
        <p:spPr>
          <a:xfrm>
            <a:off x="8288481" y="2034003"/>
            <a:ext cx="822465" cy="219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Крок 1</a:t>
            </a:r>
            <a:endParaRPr lang="ru-RU" sz="1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93610F7-3989-45FA-94DB-0A4EE85739A5}"/>
              </a:ext>
            </a:extLst>
          </p:cNvPr>
          <p:cNvSpPr/>
          <p:nvPr/>
        </p:nvSpPr>
        <p:spPr>
          <a:xfrm>
            <a:off x="8323300" y="3259126"/>
            <a:ext cx="822465" cy="219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Крок 2</a:t>
            </a:r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90AD8BC-E9C1-46E7-87A6-55B24BF1E005}"/>
              </a:ext>
            </a:extLst>
          </p:cNvPr>
          <p:cNvSpPr/>
          <p:nvPr/>
        </p:nvSpPr>
        <p:spPr>
          <a:xfrm>
            <a:off x="8514121" y="6204487"/>
            <a:ext cx="822465" cy="219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Крок 3</a:t>
            </a:r>
            <a:endParaRPr lang="ru-RU" sz="1400" dirty="0"/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3D669A02-F00A-4F66-8A2E-66C937C5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125" y="6563118"/>
            <a:ext cx="89443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Навчальна лабораторія з розвитку дистанційного навчання та автоматизованих систем 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8275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95_TF00870617.potx" id="{6EA9D4FD-B239-4964-83B6-D26422BEB48E}" vid="{37497401-EF19-4DA7-AD9E-829756007D0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D4E0F-D5B9-4E85-A9F9-55FB534FCA93}">
  <ds:schemaRefs>
    <ds:schemaRef ds:uri="http://www.w3.org/XML/1998/namespace"/>
    <ds:schemaRef ds:uri="71af3243-3dd4-4a8d-8c0d-dd76da1f02a5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Классический корпоративный курс обучения</Template>
  <TotalTime>0</TotalTime>
  <Words>990</Words>
  <Application>Microsoft Office PowerPoint</Application>
  <PresentationFormat>Широкоэкранный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Wingdings 2</vt:lpstr>
      <vt:lpstr>DividendVTI</vt:lpstr>
      <vt:lpstr>Навчальний портал МДУ</vt:lpstr>
      <vt:lpstr>ЗмІСТ</vt:lpstr>
      <vt:lpstr>Вхід до Навчального порталу МДУ</vt:lpstr>
      <vt:lpstr>Навігація сторінками Навчального порталу МДУ </vt:lpstr>
      <vt:lpstr>Перехід до курсу</vt:lpstr>
      <vt:lpstr>Налаштування та додавання елементів курсу</vt:lpstr>
      <vt:lpstr>Налаштування та додавання елементів курсу</vt:lpstr>
      <vt:lpstr>Журнал оцінок та його налаштування</vt:lpstr>
      <vt:lpstr>Журнал оцінок та його налаштування</vt:lpstr>
      <vt:lpstr>Журнал оцінок та його налаштування</vt:lpstr>
      <vt:lpstr>Зарахування слухачів на курс</vt:lpstr>
      <vt:lpstr>Виникли питання?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2020-04-29T12:12:20Z</dcterms:created>
  <dcterms:modified xsi:type="dcterms:W3CDTF">2020-04-29T15:56:18Z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